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8.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9.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6"/>
  </p:notesMasterIdLst>
  <p:handoutMasterIdLst>
    <p:handoutMasterId r:id="rId17"/>
  </p:handoutMasterIdLst>
  <p:sldIdLst>
    <p:sldId id="256" r:id="rId2"/>
    <p:sldId id="297" r:id="rId3"/>
    <p:sldId id="298" r:id="rId4"/>
    <p:sldId id="260" r:id="rId5"/>
    <p:sldId id="290" r:id="rId6"/>
    <p:sldId id="273" r:id="rId7"/>
    <p:sldId id="291" r:id="rId8"/>
    <p:sldId id="303" r:id="rId9"/>
    <p:sldId id="300" r:id="rId10"/>
    <p:sldId id="294" r:id="rId11"/>
    <p:sldId id="282" r:id="rId12"/>
    <p:sldId id="302" r:id="rId13"/>
    <p:sldId id="304" r:id="rId14"/>
    <p:sldId id="267"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DCA"/>
    <a:srgbClr val="E0E0E0"/>
    <a:srgbClr val="FED5BE"/>
    <a:srgbClr val="FD3D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54" autoAdjust="0"/>
    <p:restoredTop sz="76095" autoAdjust="0"/>
  </p:normalViewPr>
  <p:slideViewPr>
    <p:cSldViewPr>
      <p:cViewPr>
        <p:scale>
          <a:sx n="81" d="100"/>
          <a:sy n="81" d="100"/>
        </p:scale>
        <p:origin x="-1878" y="-174"/>
      </p:cViewPr>
      <p:guideLst>
        <p:guide orient="horz" pos="2160"/>
        <p:guide pos="2880"/>
      </p:guideLst>
    </p:cSldViewPr>
  </p:slideViewPr>
  <p:notesTextViewPr>
    <p:cViewPr>
      <p:scale>
        <a:sx n="1" d="1"/>
        <a:sy n="1" d="1"/>
      </p:scale>
      <p:origin x="0" y="0"/>
    </p:cViewPr>
  </p:notesTextViewPr>
  <p:notesViewPr>
    <p:cSldViewPr>
      <p:cViewPr varScale="1">
        <p:scale>
          <a:sx n="84" d="100"/>
          <a:sy n="84" d="100"/>
        </p:scale>
        <p:origin x="-313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 Reporting Health Topic as </a:t>
            </a:r>
          </a:p>
          <a:p>
            <a:pPr>
              <a:defRPr/>
            </a:pPr>
            <a:r>
              <a:rPr lang="en-US"/>
              <a:t>"Major" or "Critical" Problem</a:t>
            </a:r>
          </a:p>
        </c:rich>
      </c:tx>
      <c:layout/>
      <c:overlay val="0"/>
    </c:title>
    <c:autoTitleDeleted val="0"/>
    <c:plotArea>
      <c:layout/>
      <c:barChart>
        <c:barDir val="col"/>
        <c:grouping val="clustered"/>
        <c:varyColors val="0"/>
        <c:ser>
          <c:idx val="0"/>
          <c:order val="0"/>
          <c:tx>
            <c:strRef>
              <c:f>'Top Health Issues'!$A$3</c:f>
              <c:strCache>
                <c:ptCount val="1"/>
                <c:pt idx="0">
                  <c:v>Hancock County</c:v>
                </c:pt>
              </c:strCache>
            </c:strRef>
          </c:tx>
          <c:invertIfNegative val="0"/>
          <c:cat>
            <c:strRef>
              <c:f>'Top Health Issues'!$B$2:$D$2</c:f>
              <c:strCache>
                <c:ptCount val="3"/>
                <c:pt idx="0">
                  <c:v>Obesity</c:v>
                </c:pt>
                <c:pt idx="1">
                  <c:v>Drug &amp; Alcohol Abuse</c:v>
                </c:pt>
                <c:pt idx="2">
                  <c:v>Diabetes</c:v>
                </c:pt>
              </c:strCache>
            </c:strRef>
          </c:cat>
          <c:val>
            <c:numRef>
              <c:f>'Top Health Issues'!$B$3:$D$3</c:f>
              <c:numCache>
                <c:formatCode>0%</c:formatCode>
                <c:ptCount val="3"/>
                <c:pt idx="0">
                  <c:v>0.82</c:v>
                </c:pt>
                <c:pt idx="1">
                  <c:v>0.76</c:v>
                </c:pt>
                <c:pt idx="2">
                  <c:v>0.72</c:v>
                </c:pt>
              </c:numCache>
            </c:numRef>
          </c:val>
        </c:ser>
        <c:ser>
          <c:idx val="1"/>
          <c:order val="1"/>
          <c:tx>
            <c:strRef>
              <c:f>'Top Health Issues'!$A$4</c:f>
              <c:strCache>
                <c:ptCount val="1"/>
                <c:pt idx="0">
                  <c:v>Maine</c:v>
                </c:pt>
              </c:strCache>
            </c:strRef>
          </c:tx>
          <c:invertIfNegative val="0"/>
          <c:cat>
            <c:strRef>
              <c:f>'Top Health Issues'!$B$2:$D$2</c:f>
              <c:strCache>
                <c:ptCount val="3"/>
                <c:pt idx="0">
                  <c:v>Obesity</c:v>
                </c:pt>
                <c:pt idx="1">
                  <c:v>Drug &amp; Alcohol Abuse</c:v>
                </c:pt>
                <c:pt idx="2">
                  <c:v>Diabetes</c:v>
                </c:pt>
              </c:strCache>
            </c:strRef>
          </c:cat>
          <c:val>
            <c:numRef>
              <c:f>'Top Health Issues'!$B$4:$D$4</c:f>
              <c:numCache>
                <c:formatCode>0%</c:formatCode>
                <c:ptCount val="3"/>
                <c:pt idx="0">
                  <c:v>0.78</c:v>
                </c:pt>
                <c:pt idx="1">
                  <c:v>0.8</c:v>
                </c:pt>
                <c:pt idx="2">
                  <c:v>0.63</c:v>
                </c:pt>
              </c:numCache>
            </c:numRef>
          </c:val>
        </c:ser>
        <c:dLbls>
          <c:showLegendKey val="0"/>
          <c:showVal val="1"/>
          <c:showCatName val="0"/>
          <c:showSerName val="0"/>
          <c:showPercent val="0"/>
          <c:showBubbleSize val="0"/>
        </c:dLbls>
        <c:gapWidth val="150"/>
        <c:overlap val="-25"/>
        <c:axId val="139206656"/>
        <c:axId val="139208192"/>
      </c:barChart>
      <c:catAx>
        <c:axId val="139206656"/>
        <c:scaling>
          <c:orientation val="minMax"/>
        </c:scaling>
        <c:delete val="0"/>
        <c:axPos val="b"/>
        <c:majorTickMark val="none"/>
        <c:minorTickMark val="none"/>
        <c:tickLblPos val="nextTo"/>
        <c:crossAx val="139208192"/>
        <c:crosses val="autoZero"/>
        <c:auto val="1"/>
        <c:lblAlgn val="ctr"/>
        <c:lblOffset val="100"/>
        <c:noMultiLvlLbl val="0"/>
      </c:catAx>
      <c:valAx>
        <c:axId val="139208192"/>
        <c:scaling>
          <c:orientation val="minMax"/>
        </c:scaling>
        <c:delete val="1"/>
        <c:axPos val="l"/>
        <c:numFmt formatCode="0%" sourceLinked="1"/>
        <c:majorTickMark val="out"/>
        <c:minorTickMark val="none"/>
        <c:tickLblPos val="nextTo"/>
        <c:crossAx val="139206656"/>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a:t>
            </a:r>
            <a:r>
              <a:rPr lang="en-US" baseline="0"/>
              <a:t> Reporting Topic as a</a:t>
            </a:r>
          </a:p>
          <a:p>
            <a:pPr>
              <a:defRPr/>
            </a:pPr>
            <a:r>
              <a:rPr lang="en-US" baseline="0"/>
              <a:t>"Major" or "Critical" Problem</a:t>
            </a:r>
            <a:endParaRPr lang="en-US"/>
          </a:p>
        </c:rich>
      </c:tx>
      <c:layout/>
      <c:overlay val="0"/>
    </c:title>
    <c:autoTitleDeleted val="0"/>
    <c:plotArea>
      <c:layout/>
      <c:barChart>
        <c:barDir val="col"/>
        <c:grouping val="clustered"/>
        <c:varyColors val="0"/>
        <c:ser>
          <c:idx val="0"/>
          <c:order val="0"/>
          <c:tx>
            <c:strRef>
              <c:f>'Top Soc Determin'!$A$3</c:f>
              <c:strCache>
                <c:ptCount val="1"/>
                <c:pt idx="0">
                  <c:v>Hancock County</c:v>
                </c:pt>
              </c:strCache>
            </c:strRef>
          </c:tx>
          <c:invertIfNegative val="0"/>
          <c:cat>
            <c:strRef>
              <c:f>'Top Soc Determin'!$B$2:$D$2</c:f>
              <c:strCache>
                <c:ptCount val="3"/>
                <c:pt idx="0">
                  <c:v>Transportation</c:v>
                </c:pt>
                <c:pt idx="1">
                  <c:v>Health Care Insurance</c:v>
                </c:pt>
                <c:pt idx="2">
                  <c:v>Health Literacy</c:v>
                </c:pt>
              </c:strCache>
            </c:strRef>
          </c:cat>
          <c:val>
            <c:numRef>
              <c:f>'Top Soc Determin'!$B$3:$D$3</c:f>
              <c:numCache>
                <c:formatCode>0%</c:formatCode>
                <c:ptCount val="3"/>
                <c:pt idx="0">
                  <c:v>0.72</c:v>
                </c:pt>
                <c:pt idx="1">
                  <c:v>0.72</c:v>
                </c:pt>
                <c:pt idx="2">
                  <c:v>0.72</c:v>
                </c:pt>
              </c:numCache>
            </c:numRef>
          </c:val>
        </c:ser>
        <c:ser>
          <c:idx val="1"/>
          <c:order val="1"/>
          <c:tx>
            <c:strRef>
              <c:f>'Top Soc Determin'!$A$4</c:f>
              <c:strCache>
                <c:ptCount val="1"/>
                <c:pt idx="0">
                  <c:v>Maine</c:v>
                </c:pt>
              </c:strCache>
            </c:strRef>
          </c:tx>
          <c:invertIfNegative val="0"/>
          <c:cat>
            <c:strRef>
              <c:f>'Top Soc Determin'!$B$2:$D$2</c:f>
              <c:strCache>
                <c:ptCount val="3"/>
                <c:pt idx="0">
                  <c:v>Transportation</c:v>
                </c:pt>
                <c:pt idx="1">
                  <c:v>Health Care Insurance</c:v>
                </c:pt>
                <c:pt idx="2">
                  <c:v>Health Literacy</c:v>
                </c:pt>
              </c:strCache>
            </c:strRef>
          </c:cat>
          <c:val>
            <c:numRef>
              <c:f>'Top Soc Determin'!$B$4:$D$4</c:f>
              <c:numCache>
                <c:formatCode>0%</c:formatCode>
                <c:ptCount val="3"/>
                <c:pt idx="0">
                  <c:v>0.67</c:v>
                </c:pt>
                <c:pt idx="1">
                  <c:v>0.64</c:v>
                </c:pt>
                <c:pt idx="2">
                  <c:v>0.62</c:v>
                </c:pt>
              </c:numCache>
            </c:numRef>
          </c:val>
        </c:ser>
        <c:dLbls>
          <c:showLegendKey val="0"/>
          <c:showVal val="1"/>
          <c:showCatName val="0"/>
          <c:showSerName val="0"/>
          <c:showPercent val="0"/>
          <c:showBubbleSize val="0"/>
        </c:dLbls>
        <c:gapWidth val="150"/>
        <c:overlap val="-25"/>
        <c:axId val="141566720"/>
        <c:axId val="141568256"/>
      </c:barChart>
      <c:catAx>
        <c:axId val="141566720"/>
        <c:scaling>
          <c:orientation val="minMax"/>
        </c:scaling>
        <c:delete val="0"/>
        <c:axPos val="b"/>
        <c:majorTickMark val="none"/>
        <c:minorTickMark val="none"/>
        <c:tickLblPos val="nextTo"/>
        <c:crossAx val="141568256"/>
        <c:crosses val="autoZero"/>
        <c:auto val="1"/>
        <c:lblAlgn val="ctr"/>
        <c:lblOffset val="100"/>
        <c:noMultiLvlLbl val="0"/>
      </c:catAx>
      <c:valAx>
        <c:axId val="141568256"/>
        <c:scaling>
          <c:orientation val="minMax"/>
        </c:scaling>
        <c:delete val="1"/>
        <c:axPos val="l"/>
        <c:numFmt formatCode="0%" sourceLinked="1"/>
        <c:majorTickMark val="out"/>
        <c:minorTickMark val="none"/>
        <c:tickLblPos val="nextTo"/>
        <c:crossAx val="141566720"/>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baseline="0" dirty="0" smtClean="0"/>
              <a:t>Selected Obesity-related Hospitalizations per 10,000 Population: Hancock County </a:t>
            </a:r>
            <a:endParaRPr lang="en-US" dirty="0"/>
          </a:p>
        </c:rich>
      </c:tx>
      <c:layout/>
      <c:overlay val="0"/>
    </c:title>
    <c:autoTitleDeleted val="0"/>
    <c:plotArea>
      <c:layout/>
      <c:barChart>
        <c:barDir val="col"/>
        <c:grouping val="clustered"/>
        <c:varyColors val="0"/>
        <c:ser>
          <c:idx val="0"/>
          <c:order val="0"/>
          <c:tx>
            <c:strRef>
              <c:f>Obesity!$A$5</c:f>
              <c:strCache>
                <c:ptCount val="1"/>
                <c:pt idx="0">
                  <c:v>Hancock County</c:v>
                </c:pt>
              </c:strCache>
            </c:strRef>
          </c:tx>
          <c:invertIfNegative val="0"/>
          <c:cat>
            <c:strRef>
              <c:f>Obesity!$B$4:$D$4</c:f>
              <c:strCache>
                <c:ptCount val="3"/>
                <c:pt idx="0">
                  <c:v>Acute MI Hospitalizations</c:v>
                </c:pt>
                <c:pt idx="1">
                  <c:v>Stroke Hospitalizations</c:v>
                </c:pt>
                <c:pt idx="2">
                  <c:v>Diabetes Hospitalizations</c:v>
                </c:pt>
              </c:strCache>
            </c:strRef>
          </c:cat>
          <c:val>
            <c:numRef>
              <c:f>Obesity!$B$5:$D$5</c:f>
              <c:numCache>
                <c:formatCode>0%</c:formatCode>
                <c:ptCount val="3"/>
                <c:pt idx="0">
                  <c:v>0.33</c:v>
                </c:pt>
                <c:pt idx="1">
                  <c:v>0.23</c:v>
                </c:pt>
                <c:pt idx="2">
                  <c:v>0.11</c:v>
                </c:pt>
              </c:numCache>
            </c:numRef>
          </c:val>
        </c:ser>
        <c:ser>
          <c:idx val="1"/>
          <c:order val="1"/>
          <c:tx>
            <c:strRef>
              <c:f>Obesity!$A$6</c:f>
              <c:strCache>
                <c:ptCount val="1"/>
                <c:pt idx="0">
                  <c:v>Maine</c:v>
                </c:pt>
              </c:strCache>
            </c:strRef>
          </c:tx>
          <c:invertIfNegative val="0"/>
          <c:cat>
            <c:strRef>
              <c:f>Obesity!$B$4:$D$4</c:f>
              <c:strCache>
                <c:ptCount val="3"/>
                <c:pt idx="0">
                  <c:v>Acute MI Hospitalizations</c:v>
                </c:pt>
                <c:pt idx="1">
                  <c:v>Stroke Hospitalizations</c:v>
                </c:pt>
                <c:pt idx="2">
                  <c:v>Diabetes Hospitalizations</c:v>
                </c:pt>
              </c:strCache>
            </c:strRef>
          </c:cat>
          <c:val>
            <c:numRef>
              <c:f>Obesity!$B$6:$D$6</c:f>
              <c:numCache>
                <c:formatCode>0%</c:formatCode>
                <c:ptCount val="3"/>
                <c:pt idx="0">
                  <c:v>0.24</c:v>
                </c:pt>
                <c:pt idx="1">
                  <c:v>0.21</c:v>
                </c:pt>
                <c:pt idx="2">
                  <c:v>0.12</c:v>
                </c:pt>
              </c:numCache>
            </c:numRef>
          </c:val>
        </c:ser>
        <c:dLbls>
          <c:showLegendKey val="0"/>
          <c:showVal val="1"/>
          <c:showCatName val="0"/>
          <c:showSerName val="0"/>
          <c:showPercent val="0"/>
          <c:showBubbleSize val="0"/>
        </c:dLbls>
        <c:gapWidth val="150"/>
        <c:overlap val="-25"/>
        <c:axId val="141638272"/>
        <c:axId val="141685504"/>
      </c:barChart>
      <c:catAx>
        <c:axId val="141638272"/>
        <c:scaling>
          <c:orientation val="minMax"/>
        </c:scaling>
        <c:delete val="0"/>
        <c:axPos val="b"/>
        <c:majorTickMark val="none"/>
        <c:minorTickMark val="none"/>
        <c:tickLblPos val="nextTo"/>
        <c:crossAx val="141685504"/>
        <c:crosses val="autoZero"/>
        <c:auto val="1"/>
        <c:lblAlgn val="ctr"/>
        <c:lblOffset val="100"/>
        <c:noMultiLvlLbl val="0"/>
      </c:catAx>
      <c:valAx>
        <c:axId val="141685504"/>
        <c:scaling>
          <c:orientation val="minMax"/>
        </c:scaling>
        <c:delete val="1"/>
        <c:axPos val="l"/>
        <c:numFmt formatCode="0%" sourceLinked="1"/>
        <c:majorTickMark val="out"/>
        <c:minorTickMark val="none"/>
        <c:tickLblPos val="nextTo"/>
        <c:crossAx val="141638272"/>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Selected Alcohol</a:t>
            </a:r>
            <a:r>
              <a:rPr lang="en-US" baseline="0"/>
              <a:t> Indicators for Adults: Hancock County</a:t>
            </a:r>
            <a:endParaRPr lang="en-US"/>
          </a:p>
        </c:rich>
      </c:tx>
      <c:layout/>
      <c:overlay val="0"/>
    </c:title>
    <c:autoTitleDeleted val="0"/>
    <c:plotArea>
      <c:layout/>
      <c:barChart>
        <c:barDir val="col"/>
        <c:grouping val="clustered"/>
        <c:varyColors val="0"/>
        <c:ser>
          <c:idx val="0"/>
          <c:order val="0"/>
          <c:tx>
            <c:strRef>
              <c:f>SA!$A$9</c:f>
              <c:strCache>
                <c:ptCount val="1"/>
                <c:pt idx="0">
                  <c:v>Hancock County</c:v>
                </c:pt>
              </c:strCache>
            </c:strRef>
          </c:tx>
          <c:invertIfNegative val="0"/>
          <c:cat>
            <c:strRef>
              <c:f>SA!$B$8:$C$8</c:f>
              <c:strCache>
                <c:ptCount val="2"/>
                <c:pt idx="0">
                  <c:v>Binge Drinking - Adults</c:v>
                </c:pt>
                <c:pt idx="1">
                  <c:v>Chronic Heavy Drinking - Adults</c:v>
                </c:pt>
              </c:strCache>
            </c:strRef>
          </c:cat>
          <c:val>
            <c:numRef>
              <c:f>SA!$B$9:$C$9</c:f>
              <c:numCache>
                <c:formatCode>0%</c:formatCode>
                <c:ptCount val="2"/>
                <c:pt idx="0">
                  <c:v>0.16</c:v>
                </c:pt>
                <c:pt idx="1">
                  <c:v>0.09</c:v>
                </c:pt>
              </c:numCache>
            </c:numRef>
          </c:val>
        </c:ser>
        <c:ser>
          <c:idx val="1"/>
          <c:order val="1"/>
          <c:tx>
            <c:strRef>
              <c:f>SA!$A$10</c:f>
              <c:strCache>
                <c:ptCount val="1"/>
                <c:pt idx="0">
                  <c:v>Maine</c:v>
                </c:pt>
              </c:strCache>
            </c:strRef>
          </c:tx>
          <c:invertIfNegative val="0"/>
          <c:cat>
            <c:strRef>
              <c:f>SA!$B$8:$C$8</c:f>
              <c:strCache>
                <c:ptCount val="2"/>
                <c:pt idx="0">
                  <c:v>Binge Drinking - Adults</c:v>
                </c:pt>
                <c:pt idx="1">
                  <c:v>Chronic Heavy Drinking - Adults</c:v>
                </c:pt>
              </c:strCache>
            </c:strRef>
          </c:cat>
          <c:val>
            <c:numRef>
              <c:f>SA!$B$10:$C$10</c:f>
              <c:numCache>
                <c:formatCode>0%</c:formatCode>
                <c:ptCount val="2"/>
                <c:pt idx="0">
                  <c:v>0.17</c:v>
                </c:pt>
                <c:pt idx="1">
                  <c:v>7.0000000000000007E-2</c:v>
                </c:pt>
              </c:numCache>
            </c:numRef>
          </c:val>
        </c:ser>
        <c:dLbls>
          <c:showLegendKey val="0"/>
          <c:showVal val="1"/>
          <c:showCatName val="0"/>
          <c:showSerName val="0"/>
          <c:showPercent val="0"/>
          <c:showBubbleSize val="0"/>
        </c:dLbls>
        <c:gapWidth val="150"/>
        <c:overlap val="-25"/>
        <c:axId val="147134336"/>
        <c:axId val="147141376"/>
      </c:barChart>
      <c:catAx>
        <c:axId val="147134336"/>
        <c:scaling>
          <c:orientation val="minMax"/>
        </c:scaling>
        <c:delete val="0"/>
        <c:axPos val="b"/>
        <c:majorTickMark val="none"/>
        <c:minorTickMark val="none"/>
        <c:tickLblPos val="nextTo"/>
        <c:crossAx val="147141376"/>
        <c:crosses val="autoZero"/>
        <c:auto val="1"/>
        <c:lblAlgn val="ctr"/>
        <c:lblOffset val="100"/>
        <c:noMultiLvlLbl val="0"/>
      </c:catAx>
      <c:valAx>
        <c:axId val="147141376"/>
        <c:scaling>
          <c:orientation val="minMax"/>
        </c:scaling>
        <c:delete val="1"/>
        <c:axPos val="l"/>
        <c:numFmt formatCode="0%" sourceLinked="1"/>
        <c:majorTickMark val="out"/>
        <c:minorTickMark val="none"/>
        <c:tickLblPos val="nextTo"/>
        <c:crossAx val="147134336"/>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sz="1800" b="1" i="0" u="none" strike="noStrike" baseline="0">
                <a:effectLst/>
              </a:rPr>
              <a:t>% Adults with Diabetes or Pre-diabetes for Hancock County</a:t>
            </a:r>
            <a:endParaRPr lang="en-US"/>
          </a:p>
        </c:rich>
      </c:tx>
      <c:layout/>
      <c:overlay val="0"/>
    </c:title>
    <c:autoTitleDeleted val="0"/>
    <c:plotArea>
      <c:layout/>
      <c:barChart>
        <c:barDir val="col"/>
        <c:grouping val="clustered"/>
        <c:varyColors val="0"/>
        <c:ser>
          <c:idx val="0"/>
          <c:order val="0"/>
          <c:tx>
            <c:strRef>
              <c:f>Diabetes!$A$3</c:f>
              <c:strCache>
                <c:ptCount val="1"/>
                <c:pt idx="0">
                  <c:v>Hancock County</c:v>
                </c:pt>
              </c:strCache>
            </c:strRef>
          </c:tx>
          <c:invertIfNegative val="0"/>
          <c:cat>
            <c:strRef>
              <c:f>Diabetes!$B$2:$C$2</c:f>
              <c:strCache>
                <c:ptCount val="2"/>
                <c:pt idx="0">
                  <c:v>Diabetes Prevalence</c:v>
                </c:pt>
                <c:pt idx="1">
                  <c:v>Pre-diabetes Prevalence</c:v>
                </c:pt>
              </c:strCache>
            </c:strRef>
          </c:cat>
          <c:val>
            <c:numRef>
              <c:f>Diabetes!$B$3:$C$3</c:f>
              <c:numCache>
                <c:formatCode>0%</c:formatCode>
                <c:ptCount val="2"/>
                <c:pt idx="0">
                  <c:v>0.09</c:v>
                </c:pt>
                <c:pt idx="1">
                  <c:v>0.06</c:v>
                </c:pt>
              </c:numCache>
            </c:numRef>
          </c:val>
        </c:ser>
        <c:ser>
          <c:idx val="1"/>
          <c:order val="1"/>
          <c:tx>
            <c:strRef>
              <c:f>Diabetes!$A$4</c:f>
              <c:strCache>
                <c:ptCount val="1"/>
                <c:pt idx="0">
                  <c:v>Maine</c:v>
                </c:pt>
              </c:strCache>
            </c:strRef>
          </c:tx>
          <c:invertIfNegative val="0"/>
          <c:cat>
            <c:strRef>
              <c:f>Diabetes!$B$2:$C$2</c:f>
              <c:strCache>
                <c:ptCount val="2"/>
                <c:pt idx="0">
                  <c:v>Diabetes Prevalence</c:v>
                </c:pt>
                <c:pt idx="1">
                  <c:v>Pre-diabetes Prevalence</c:v>
                </c:pt>
              </c:strCache>
            </c:strRef>
          </c:cat>
          <c:val>
            <c:numRef>
              <c:f>Diabetes!$B$4:$C$4</c:f>
              <c:numCache>
                <c:formatCode>0%</c:formatCode>
                <c:ptCount val="2"/>
                <c:pt idx="0">
                  <c:v>0.1</c:v>
                </c:pt>
                <c:pt idx="1">
                  <c:v>0.08</c:v>
                </c:pt>
              </c:numCache>
            </c:numRef>
          </c:val>
        </c:ser>
        <c:dLbls>
          <c:showLegendKey val="0"/>
          <c:showVal val="1"/>
          <c:showCatName val="0"/>
          <c:showSerName val="0"/>
          <c:showPercent val="0"/>
          <c:showBubbleSize val="0"/>
        </c:dLbls>
        <c:gapWidth val="150"/>
        <c:overlap val="-25"/>
        <c:axId val="147231872"/>
        <c:axId val="147233408"/>
      </c:barChart>
      <c:catAx>
        <c:axId val="147231872"/>
        <c:scaling>
          <c:orientation val="minMax"/>
        </c:scaling>
        <c:delete val="0"/>
        <c:axPos val="b"/>
        <c:majorTickMark val="none"/>
        <c:minorTickMark val="none"/>
        <c:tickLblPos val="nextTo"/>
        <c:crossAx val="147233408"/>
        <c:crosses val="autoZero"/>
        <c:auto val="1"/>
        <c:lblAlgn val="ctr"/>
        <c:lblOffset val="100"/>
        <c:noMultiLvlLbl val="0"/>
      </c:catAx>
      <c:valAx>
        <c:axId val="147233408"/>
        <c:scaling>
          <c:orientation val="minMax"/>
        </c:scaling>
        <c:delete val="1"/>
        <c:axPos val="l"/>
        <c:numFmt formatCode="0%" sourceLinked="1"/>
        <c:majorTickMark val="out"/>
        <c:minorTickMark val="none"/>
        <c:tickLblPos val="nextTo"/>
        <c:crossAx val="147231872"/>
        <c:crosses val="autoZero"/>
        <c:crossBetween val="between"/>
      </c:valAx>
    </c:plotArea>
    <c:legend>
      <c:legendPos val="t"/>
      <c:layout/>
      <c:overlay val="0"/>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030C71D-F406-4BBC-91D2-4DED456B4599}" type="datetimeFigureOut">
              <a:rPr lang="en-US" smtClean="0"/>
              <a:t>10/15/2015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49B52C6-5C9C-4010-A162-579602F9746F}" type="slidenum">
              <a:rPr lang="en-US" smtClean="0"/>
              <a:t>‹#›</a:t>
            </a:fld>
            <a:endParaRPr lang="en-US"/>
          </a:p>
        </p:txBody>
      </p:sp>
    </p:spTree>
    <p:extLst>
      <p:ext uri="{BB962C8B-B14F-4D97-AF65-F5344CB8AC3E}">
        <p14:creationId xmlns:p14="http://schemas.microsoft.com/office/powerpoint/2010/main" val="3080892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E6C0033-0BCB-404B-A6BE-DC08A30DD14F}" type="datetimeFigureOut">
              <a:rPr lang="en-US" smtClean="0"/>
              <a:t>10/15/2015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BAA6A29-ACC4-486E-808B-F1490F4756EE}" type="slidenum">
              <a:rPr lang="en-US" smtClean="0"/>
              <a:t>‹#›</a:t>
            </a:fld>
            <a:endParaRPr lang="en-US"/>
          </a:p>
        </p:txBody>
      </p:sp>
    </p:spTree>
    <p:extLst>
      <p:ext uri="{BB962C8B-B14F-4D97-AF65-F5344CB8AC3E}">
        <p14:creationId xmlns:p14="http://schemas.microsoft.com/office/powerpoint/2010/main" val="773379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Welcome/Introductions</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Recognition of sponsors, organizations providing space/refreshments/other</a:t>
            </a:r>
            <a:r>
              <a:rPr lang="en-US" sz="1200" kern="1200" baseline="0" dirty="0" smtClean="0">
                <a:solidFill>
                  <a:schemeClr val="tx1"/>
                </a:solidFill>
                <a:effectLst/>
                <a:latin typeface="+mn-lt"/>
                <a:ea typeface="+mn-ea"/>
                <a:cs typeface="+mn-cs"/>
              </a:rPr>
              <a:t> resources </a:t>
            </a:r>
            <a:r>
              <a:rPr lang="en-US" sz="1200" kern="1200" dirty="0" smtClean="0">
                <a:solidFill>
                  <a:schemeClr val="tx1"/>
                </a:solidFill>
                <a:effectLst/>
                <a:latin typeface="+mn-lt"/>
                <a:ea typeface="+mn-ea"/>
                <a:cs typeface="+mn-cs"/>
              </a:rPr>
              <a:t> </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Some brief housekeeping details….bathrooms, cell phones, agenda</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 are here as part of the mission of the Maine Shared Health Needs Assessment &amp; Planning Process Project, also called Maine SHNAPP.  Our mission is to create the framework and approach for a shared CHNA that [a] provides valuable population health assessment data to interested organizations and individuals, [b] supports public health accreditation efforts, and [c] addresses community benefit reporting needs of hospitals. </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Ultimately, the Maine SHNAPP seeks to turn data into action and create the healthiest population in the USA.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a:t>
            </a:fld>
            <a:endParaRPr lang="en-US"/>
          </a:p>
        </p:txBody>
      </p:sp>
    </p:spTree>
    <p:extLst>
      <p:ext uri="{BB962C8B-B14F-4D97-AF65-F5344CB8AC3E}">
        <p14:creationId xmlns:p14="http://schemas.microsoft.com/office/powerpoint/2010/main" val="1315686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In Hancock County, the percentage of adults with diabetes prevalence and pre-diabetes prevalence is slightly lower than that for Maine. </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Prevalence is related to the number of cases in Hancock County in a given year, in this case, 2013.</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11</a:t>
            </a:fld>
            <a:endParaRPr lang="en-US"/>
          </a:p>
        </p:txBody>
      </p:sp>
    </p:spTree>
    <p:extLst>
      <p:ext uri="{BB962C8B-B14F-4D97-AF65-F5344CB8AC3E}">
        <p14:creationId xmlns:p14="http://schemas.microsoft.com/office/powerpoint/2010/main" val="353216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Please take 2 minutes to look over your handout:</a:t>
            </a:r>
            <a:r>
              <a:rPr lang="en-US" baseline="0" dirty="0" smtClean="0"/>
              <a:t> Summary Data for Hancock County.</a:t>
            </a:r>
          </a:p>
          <a:p>
            <a:pPr marL="171450" indent="-171450">
              <a:spcAft>
                <a:spcPts val="600"/>
              </a:spcAft>
              <a:buFont typeface="Arial" panose="020B0604020202020204" pitchFamily="34" charset="0"/>
              <a:buChar char="•"/>
            </a:pPr>
            <a:r>
              <a:rPr lang="en-US" baseline="0" dirty="0" smtClean="0"/>
              <a:t>You’ll notice the column for our county, Maine, and USA to show comparisons. Numbers in the county column that are highlighted and italicized are statistically significant, meaning the difference did not happen by chance. But also notice numbers that are higher or lower than the state and look at the trend arrows to see how things are changing over time.</a:t>
            </a:r>
          </a:p>
          <a:p>
            <a:pPr marL="171450" indent="-171450">
              <a:spcAft>
                <a:spcPts val="600"/>
              </a:spcAft>
              <a:buFont typeface="Arial" panose="020B0604020202020204" pitchFamily="34" charset="0"/>
              <a:buChar char="•"/>
            </a:pPr>
            <a:r>
              <a:rPr lang="en-US" b="1" baseline="0" dirty="0" smtClean="0"/>
              <a:t>Presenter [or someone identified as timekeeper] should watch time</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12</a:t>
            </a:fld>
            <a:endParaRPr lang="en-US"/>
          </a:p>
        </p:txBody>
      </p:sp>
    </p:spTree>
    <p:extLst>
      <p:ext uri="{BB962C8B-B14F-4D97-AF65-F5344CB8AC3E}">
        <p14:creationId xmlns:p14="http://schemas.microsoft.com/office/powerpoint/2010/main" val="4026559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Edit this slide to include bullets for only</a:t>
            </a:r>
            <a:r>
              <a:rPr lang="en-US" baseline="0" dirty="0" smtClean="0"/>
              <a:t> the 1-2 questions you’ll have time to ask this group. It may be helpful to write their responses on paper posted to the wall.</a:t>
            </a:r>
          </a:p>
          <a:p>
            <a:r>
              <a:rPr lang="en-US" baseline="0" dirty="0" smtClean="0"/>
              <a:t>Acknowledge the limited time and place items/questions for further discussion in the parking lot. Let group members know the parking lot will be shared with the local SHNAPP Community Engagement Committee contacts (listed on the next slide). Encourage motivated community members to seek these people out for further discussion….segue to next slide</a:t>
            </a:r>
          </a:p>
          <a:p>
            <a:endParaRPr lang="en-US" baseline="0" dirty="0" smtClean="0"/>
          </a:p>
          <a:p>
            <a:r>
              <a:rPr lang="en-US" baseline="0" dirty="0" smtClean="0"/>
              <a:t>Ideas for questions:</a:t>
            </a:r>
          </a:p>
          <a:p>
            <a:r>
              <a:rPr lang="en-US" baseline="0" dirty="0" smtClean="0"/>
              <a:t>-We’ve looked briefly at data for our county. Based on your experience living here and quickly looking over these numbers, what would you say are significant health needs for our community?</a:t>
            </a:r>
          </a:p>
          <a:p>
            <a:r>
              <a:rPr lang="en-US" baseline="0" dirty="0" smtClean="0"/>
              <a:t>-What would you say are the highest priorities among health needs for this county (or community)?</a:t>
            </a:r>
          </a:p>
          <a:p>
            <a:r>
              <a:rPr lang="en-US" baseline="0" dirty="0" smtClean="0"/>
              <a:t>-What resources or assets are you aware of locally that could address our health needs? </a:t>
            </a:r>
          </a:p>
          <a:p>
            <a:r>
              <a:rPr lang="en-US" baseline="0" dirty="0" smtClean="0"/>
              <a:t>-What do you think are the reasons for some of the poor health outcomes (name issues or priorities noted by this group as examples)? If the group needs prompting, remind them of the Stakeholders Survey issues: Transportation, Health Care Insurance, Health Literacy. [</a:t>
            </a:r>
            <a:r>
              <a:rPr lang="en-US" i="1" baseline="0" dirty="0" smtClean="0"/>
              <a:t>Contact Jayne Harper for a full list of the health factors affecting where we live, work, learn, and play that were included in </a:t>
            </a:r>
            <a:r>
              <a:rPr lang="en-US" i="1" baseline="0" smtClean="0"/>
              <a:t>the Stakeholders Survey.]</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13</a:t>
            </a:fld>
            <a:endParaRPr lang="en-US"/>
          </a:p>
        </p:txBody>
      </p:sp>
    </p:spTree>
    <p:extLst>
      <p:ext uri="{BB962C8B-B14F-4D97-AF65-F5344CB8AC3E}">
        <p14:creationId xmlns:p14="http://schemas.microsoft.com/office/powerpoint/2010/main" val="3839318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local contacts</a:t>
            </a:r>
          </a:p>
          <a:p>
            <a:r>
              <a:rPr lang="en-US" dirty="0" smtClean="0"/>
              <a:t>Recommendation – print this slide as</a:t>
            </a:r>
            <a:r>
              <a:rPr lang="en-US" baseline="0" dirty="0" smtClean="0"/>
              <a:t> a Handout for </a:t>
            </a:r>
            <a:r>
              <a:rPr lang="en-US" baseline="0" dirty="0" smtClean="0"/>
              <a:t>participants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Remind participants they can provide input &amp; feedback at the website listed here. All comments are welcome.</a:t>
            </a:r>
            <a:endParaRPr lang="en-US" dirty="0" smtClean="0"/>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14</a:t>
            </a:fld>
            <a:endParaRPr lang="en-US"/>
          </a:p>
        </p:txBody>
      </p:sp>
    </p:spTree>
    <p:extLst>
      <p:ext uri="{BB962C8B-B14F-4D97-AF65-F5344CB8AC3E}">
        <p14:creationId xmlns:p14="http://schemas.microsoft.com/office/powerpoint/2010/main" val="1315686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This project is supported financially and with resources by the four largest hospital systems in Maine and the Maine CDC.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Brief history -- EMHS, MG, and MH worked together in 2010-11 to create the OneMaine Health Collaborative CHNA and the Maine CDC completed the 2012 SHA.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Statewide Coordinating Council for Public Health facilitated the conversation among Maine CDC/DHHS</a:t>
            </a:r>
            <a:r>
              <a:rPr lang="en-US" sz="1200" kern="1200" baseline="0" dirty="0" smtClean="0">
                <a:solidFill>
                  <a:schemeClr val="tx1"/>
                </a:solidFill>
                <a:effectLst/>
                <a:latin typeface="+mn-lt"/>
                <a:ea typeface="+mn-ea"/>
                <a:cs typeface="+mn-cs"/>
              </a:rPr>
              <a:t> and hospital leaders to work together on a unified health needs assessment and community engagement process – resulting in the Maine SHNAPP &amp; Shared CHNA.</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This is the 1</a:t>
            </a:r>
            <a:r>
              <a:rPr lang="en-US" sz="1200" kern="1200" baseline="30000" dirty="0" smtClean="0">
                <a:solidFill>
                  <a:schemeClr val="tx1"/>
                </a:solidFill>
                <a:effectLst/>
                <a:latin typeface="+mn-lt"/>
                <a:ea typeface="+mn-ea"/>
                <a:cs typeface="+mn-cs"/>
              </a:rPr>
              <a:t>st</a:t>
            </a:r>
            <a:r>
              <a:rPr lang="en-US" sz="1200" kern="1200" baseline="0" dirty="0" smtClean="0">
                <a:solidFill>
                  <a:schemeClr val="tx1"/>
                </a:solidFill>
                <a:effectLst/>
                <a:latin typeface="+mn-lt"/>
                <a:ea typeface="+mn-ea"/>
                <a:cs typeface="+mn-cs"/>
              </a:rPr>
              <a:t> state-wide public private partnership of its kind in the nation.</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a:t>
            </a:fld>
            <a:endParaRPr lang="en-US"/>
          </a:p>
        </p:txBody>
      </p:sp>
    </p:spTree>
    <p:extLst>
      <p:ext uri="{BB962C8B-B14F-4D97-AF65-F5344CB8AC3E}">
        <p14:creationId xmlns:p14="http://schemas.microsoft.com/office/powerpoint/2010/main" val="1734590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We are here today to create</a:t>
            </a:r>
            <a:r>
              <a:rPr lang="en-US" sz="1200" kern="1200" baseline="0" dirty="0" smtClean="0">
                <a:solidFill>
                  <a:schemeClr val="tx1"/>
                </a:solidFill>
                <a:effectLst/>
                <a:latin typeface="+mn-lt"/>
                <a:ea typeface="+mn-ea"/>
                <a:cs typeface="+mn-cs"/>
              </a:rPr>
              <a:t> the story about our data. This is how we begin to turn data into action. Set the stage….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Shared CHNA data tell a story</a:t>
            </a:r>
            <a:r>
              <a:rPr lang="en-US" sz="1200"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Data is more useful and interesting when it relates to our lives and our community.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Local = County</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Data interpretation</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data we are reviewing come from different places; some from an online Stakeholders Survey (May-June 2015 among about 1,600 people in Maine from over 80 organizations and businesses), some from 25 sources including surveys, health data (in-patient and office visits), and disease registries.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Your role in the story</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Data don’t tell the entire story.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Each of you play an important role in that you experience life here and have valuable insights into the health concerns of your neighbors, co-workers, family members, etc. There are things that affect where we live, play, learn, and work that affect our health, and you know about these too.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Pulling it all together</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story about our data comes from discussing the Shared CHNA, getting input from experts and community members alike, and using all of this information to develop health improvement plans.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Health improvement plans – called implementation strategies by hospitals – are documents that guide the focused actions of organizations. They are similar to strategic plans for businesses or lesson plans for teachers.</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3</a:t>
            </a:fld>
            <a:endParaRPr lang="en-US"/>
          </a:p>
        </p:txBody>
      </p:sp>
    </p:spTree>
    <p:extLst>
      <p:ext uri="{BB962C8B-B14F-4D97-AF65-F5344CB8AC3E}">
        <p14:creationId xmlns:p14="http://schemas.microsoft.com/office/powerpoint/2010/main" val="2064537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Provide or reference the HANDOUT of the County/District Summary Data Sheet</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Previous mention of data ≠ whole story; We are using the data </a:t>
            </a:r>
            <a:r>
              <a:rPr lang="en-US" sz="1200" kern="1200" baseline="0" dirty="0" smtClean="0">
                <a:solidFill>
                  <a:schemeClr val="tx1"/>
                </a:solidFill>
                <a:effectLst/>
                <a:latin typeface="+mn-lt"/>
                <a:ea typeface="+mn-ea"/>
                <a:cs typeface="+mn-cs"/>
              </a:rPr>
              <a:t>as a script from that we interpret based on our experiences living, working, learning, and playing in this county/district</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We know things about our families, neighbors, co-workers, students, customers, and patients that provide important context for the data</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This is what we are here to share today…to </a:t>
            </a:r>
            <a:r>
              <a:rPr lang="en-US" sz="1200" u="sng" kern="1200" baseline="0" dirty="0" smtClean="0">
                <a:solidFill>
                  <a:schemeClr val="tx1"/>
                </a:solidFill>
                <a:effectLst/>
                <a:latin typeface="+mn-lt"/>
                <a:ea typeface="+mn-ea"/>
                <a:cs typeface="+mn-cs"/>
              </a:rPr>
              <a:t>begin</a:t>
            </a:r>
            <a:r>
              <a:rPr lang="en-US" sz="1200" kern="1200" baseline="0" dirty="0" smtClean="0">
                <a:solidFill>
                  <a:schemeClr val="tx1"/>
                </a:solidFill>
                <a:effectLst/>
                <a:latin typeface="+mn-lt"/>
                <a:ea typeface="+mn-ea"/>
                <a:cs typeface="+mn-cs"/>
              </a:rPr>
              <a:t> the conversation.</a:t>
            </a:r>
          </a:p>
          <a:p>
            <a:pPr algn="l"/>
            <a:r>
              <a:rPr lang="en-US" baseline="0" dirty="0" smtClean="0"/>
              <a:t> </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4</a:t>
            </a:fld>
            <a:endParaRPr lang="en-US"/>
          </a:p>
        </p:txBody>
      </p:sp>
    </p:spTree>
    <p:extLst>
      <p:ext uri="{BB962C8B-B14F-4D97-AF65-F5344CB8AC3E}">
        <p14:creationId xmlns:p14="http://schemas.microsoft.com/office/powerpoint/2010/main" val="3157428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be referring to our data summary sheets and stakeholder survey findings while we look at slides of certain health topics that affect most of us – either personally or someone we love, or through the work</a:t>
            </a:r>
            <a:r>
              <a:rPr lang="en-US" sz="1200" kern="1200" baseline="0" dirty="0" smtClean="0">
                <a:solidFill>
                  <a:schemeClr val="tx1"/>
                </a:solidFill>
                <a:effectLst/>
                <a:latin typeface="+mn-lt"/>
                <a:ea typeface="+mn-ea"/>
                <a:cs typeface="+mn-cs"/>
              </a:rPr>
              <a:t> we do</a:t>
            </a:r>
            <a:r>
              <a:rPr lang="en-US" sz="1200" kern="1200" dirty="0" smtClean="0">
                <a:solidFill>
                  <a:schemeClr val="tx1"/>
                </a:solidFill>
                <a:effectLst/>
                <a:latin typeface="+mn-lt"/>
                <a:ea typeface="+mn-ea"/>
                <a:cs typeface="+mn-cs"/>
              </a:rPr>
              <a:t>. </a:t>
            </a:r>
          </a:p>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be looking at topics that affect a large number of us or that have significant differences between our area and the state as a whole. </a:t>
            </a:r>
          </a:p>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Since we cannot look over all topics, we will focus on three that others have noted may be important for this county. </a:t>
            </a:r>
          </a:p>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I’ve</a:t>
            </a:r>
            <a:r>
              <a:rPr lang="en-US" sz="1200" kern="1200" baseline="0" dirty="0" smtClean="0">
                <a:solidFill>
                  <a:schemeClr val="tx1"/>
                </a:solidFill>
                <a:effectLst/>
                <a:latin typeface="+mn-lt"/>
                <a:ea typeface="+mn-ea"/>
                <a:cs typeface="+mn-cs"/>
              </a:rPr>
              <a:t> created a parking lot to track questions or issues we will not have time to address today. This will be shared with local leadership among a group we call the SHNAPP Community Engagement Committee (or whatever this group is called locally).</a:t>
            </a:r>
          </a:p>
          <a:p>
            <a:pPr marL="171450" indent="-171450">
              <a:spcBef>
                <a:spcPts val="0"/>
              </a:spcBef>
              <a:spcAft>
                <a:spcPts val="600"/>
              </a:spcAft>
              <a:buFont typeface="Arial" panose="020B0604020202020204" pitchFamily="34" charset="0"/>
              <a:buChar char="•"/>
            </a:pPr>
            <a:r>
              <a:rPr lang="en-US" sz="1200" kern="1200" baseline="0" dirty="0" smtClean="0">
                <a:solidFill>
                  <a:schemeClr val="tx1"/>
                </a:solidFill>
                <a:effectLst/>
                <a:latin typeface="+mn-lt"/>
                <a:ea typeface="+mn-ea"/>
                <a:cs typeface="+mn-cs"/>
              </a:rPr>
              <a:t>If someone has a question </a:t>
            </a:r>
            <a:r>
              <a:rPr lang="en-US" sz="1200" kern="1200" dirty="0" smtClean="0">
                <a:solidFill>
                  <a:schemeClr val="tx1"/>
                </a:solidFill>
                <a:effectLst/>
                <a:latin typeface="+mn-lt"/>
                <a:ea typeface="+mn-ea"/>
                <a:cs typeface="+mn-cs"/>
              </a:rPr>
              <a:t>I cannot answer, it’ll go on the parking lot and the</a:t>
            </a:r>
            <a:r>
              <a:rPr lang="en-US" sz="1200" kern="1200" baseline="0" dirty="0" smtClean="0">
                <a:solidFill>
                  <a:schemeClr val="tx1"/>
                </a:solidFill>
                <a:effectLst/>
                <a:latin typeface="+mn-lt"/>
                <a:ea typeface="+mn-ea"/>
                <a:cs typeface="+mn-cs"/>
              </a:rPr>
              <a:t> Maine SHNAPP Project Director will get a response. </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Determine whether</a:t>
            </a:r>
            <a:r>
              <a:rPr lang="en-US" sz="1200" i="1" kern="1200" baseline="0" dirty="0" smtClean="0">
                <a:solidFill>
                  <a:schemeClr val="tx1"/>
                </a:solidFill>
                <a:effectLst/>
                <a:latin typeface="+mn-lt"/>
                <a:ea typeface="+mn-ea"/>
                <a:cs typeface="+mn-cs"/>
              </a:rPr>
              <a:t> you as the presenter will be the go-between for questions or if you’ll share Jayne’s name and contact information to work with the person/people directly</a:t>
            </a:r>
            <a:r>
              <a:rPr lang="en-US" sz="1200" kern="1200" baseline="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5</a:t>
            </a:fld>
            <a:endParaRPr lang="en-US"/>
          </a:p>
        </p:txBody>
      </p:sp>
    </p:spTree>
    <p:extLst>
      <p:ext uri="{BB962C8B-B14F-4D97-AF65-F5344CB8AC3E}">
        <p14:creationId xmlns:p14="http://schemas.microsoft.com/office/powerpoint/2010/main" val="2101340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We collected data from a bunch of sources, and we found that these three things were biggest health problems.</a:t>
            </a:r>
          </a:p>
          <a:p>
            <a:pPr marL="171450" indent="-171450">
              <a:spcAft>
                <a:spcPts val="600"/>
              </a:spcAft>
              <a:buFont typeface="Arial" panose="020B0604020202020204" pitchFamily="34" charset="0"/>
              <a:buChar char="•"/>
            </a:pPr>
            <a:r>
              <a:rPr lang="en-US" dirty="0" smtClean="0"/>
              <a:t>These are the top 3 health issues for Hancock County based on information provided by the 81 respondents</a:t>
            </a:r>
            <a:r>
              <a:rPr lang="en-US" baseline="0" dirty="0" smtClean="0"/>
              <a:t> from this county on the Stakeholders Survey.</a:t>
            </a:r>
          </a:p>
          <a:p>
            <a:pPr marL="171450" indent="-171450">
              <a:spcAft>
                <a:spcPts val="600"/>
              </a:spcAft>
              <a:buFont typeface="Arial" panose="020B0604020202020204" pitchFamily="34" charset="0"/>
              <a:buChar char="•"/>
            </a:pPr>
            <a:r>
              <a:rPr lang="en-US" baseline="0" dirty="0" smtClean="0"/>
              <a:t>People who responded to the survey were asked to rank health issues on a scale of 1-5 where “1” was Not at all a problem and “5” was Critical problem. (“4” = Major problem)</a:t>
            </a:r>
          </a:p>
          <a:p>
            <a:pPr marL="171450" indent="-171450">
              <a:spcAft>
                <a:spcPts val="600"/>
              </a:spcAft>
              <a:buFont typeface="Arial" panose="020B0604020202020204" pitchFamily="34" charset="0"/>
              <a:buChar char="•"/>
            </a:pPr>
            <a:r>
              <a:rPr lang="en-US" baseline="0" dirty="0" smtClean="0"/>
              <a:t>The full report for the county identifies the top 5 health issues [reports are located at www.maine.gov/SHNAPP/]</a:t>
            </a:r>
          </a:p>
          <a:p>
            <a:endParaRPr lang="en-US" baseline="0" dirty="0" smtClean="0"/>
          </a:p>
          <a:p>
            <a:pPr marL="171450" indent="-171450">
              <a:buFont typeface="Arial" panose="020B0604020202020204" pitchFamily="34" charset="0"/>
              <a:buChar char="•"/>
            </a:pPr>
            <a:r>
              <a:rPr lang="en-US" baseline="0" dirty="0" smtClean="0"/>
              <a:t>The top 3 health issues for the state were:</a:t>
            </a:r>
          </a:p>
          <a:p>
            <a:pPr marL="628650" lvl="1" indent="-171450">
              <a:buFont typeface="Arial" panose="020B0604020202020204" pitchFamily="34" charset="0"/>
              <a:buChar char="•"/>
            </a:pPr>
            <a:r>
              <a:rPr lang="en-US" baseline="0" dirty="0" smtClean="0"/>
              <a:t>Drug &amp; Alcohol Abuse – 80%</a:t>
            </a:r>
          </a:p>
          <a:p>
            <a:pPr marL="628650" lvl="1" indent="-171450">
              <a:buFont typeface="Arial" panose="020B0604020202020204" pitchFamily="34" charset="0"/>
              <a:buChar char="•"/>
            </a:pPr>
            <a:r>
              <a:rPr lang="en-US" baseline="0" dirty="0" smtClean="0"/>
              <a:t>Obesity – 78%</a:t>
            </a:r>
          </a:p>
          <a:p>
            <a:pPr marL="628650" lvl="1" indent="-171450">
              <a:buFont typeface="Arial" panose="020B0604020202020204" pitchFamily="34" charset="0"/>
              <a:buChar char="•"/>
            </a:pPr>
            <a:r>
              <a:rPr lang="en-US" baseline="0" dirty="0" smtClean="0"/>
              <a:t>Mental Health – 71%</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6</a:t>
            </a:fld>
            <a:endParaRPr lang="en-US"/>
          </a:p>
        </p:txBody>
      </p:sp>
    </p:spTree>
    <p:extLst>
      <p:ext uri="{BB962C8B-B14F-4D97-AF65-F5344CB8AC3E}">
        <p14:creationId xmlns:p14="http://schemas.microsoft.com/office/powerpoint/2010/main" val="2116857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We collected data from a bunch of sources, and we found that these three things were the top reasons for bad health…..</a:t>
            </a:r>
            <a:r>
              <a:rPr lang="en-US" dirty="0" smtClean="0"/>
              <a:t>the top 3 issues affecting where we live, work, learn, and play in Hancock County based on information provided by the 81 respondents</a:t>
            </a:r>
            <a:r>
              <a:rPr lang="en-US" baseline="0" dirty="0" smtClean="0"/>
              <a:t> from this county on the Stakeholders Survey.</a:t>
            </a:r>
          </a:p>
          <a:p>
            <a:pPr marL="171450" indent="-171450">
              <a:spcAft>
                <a:spcPts val="600"/>
              </a:spcAft>
              <a:buFont typeface="Arial" panose="020B0604020202020204" pitchFamily="34" charset="0"/>
              <a:buChar char="•"/>
            </a:pPr>
            <a:r>
              <a:rPr lang="en-US" baseline="0" dirty="0" smtClean="0"/>
              <a:t>People who responded to the survey were asked to rank these issues on a scale of 1-5 where “1” was Not at all a problem and “5” was Critical problem. (“4” = Major problem)</a:t>
            </a:r>
          </a:p>
          <a:p>
            <a:pPr marL="171450" indent="-171450">
              <a:spcAft>
                <a:spcPts val="600"/>
              </a:spcAft>
              <a:buFont typeface="Arial" panose="020B0604020202020204" pitchFamily="34" charset="0"/>
              <a:buChar char="•"/>
            </a:pPr>
            <a:r>
              <a:rPr lang="en-US" baseline="0" dirty="0" smtClean="0"/>
              <a:t>The full report for the county identifies all of the issues [reports are located at www.maine.gov/SHNAPP/]</a:t>
            </a:r>
          </a:p>
          <a:p>
            <a:pPr marL="171450" indent="-171450">
              <a:spcAft>
                <a:spcPts val="600"/>
              </a:spcAft>
              <a:buFont typeface="Arial" panose="020B0604020202020204" pitchFamily="34" charset="0"/>
              <a:buChar char="•"/>
            </a:pPr>
            <a:endParaRPr lang="en-US" baseline="0" dirty="0" smtClean="0"/>
          </a:p>
          <a:p>
            <a:pPr marL="171450" indent="-171450">
              <a:spcAft>
                <a:spcPts val="600"/>
              </a:spcAft>
              <a:buFont typeface="Arial" panose="020B0604020202020204" pitchFamily="34" charset="0"/>
              <a:buChar char="•"/>
            </a:pPr>
            <a:r>
              <a:rPr lang="en-US" baseline="0" dirty="0" smtClean="0"/>
              <a:t>The top 3 factors for Maine were identified as:</a:t>
            </a:r>
          </a:p>
          <a:p>
            <a:pPr marL="628650" lvl="1" indent="-171450">
              <a:spcAft>
                <a:spcPts val="600"/>
              </a:spcAft>
              <a:buFont typeface="Arial" panose="020B0604020202020204" pitchFamily="34" charset="0"/>
              <a:buChar char="•"/>
            </a:pPr>
            <a:r>
              <a:rPr lang="en-US" baseline="0" dirty="0" smtClean="0"/>
              <a:t>Poverty – 78%</a:t>
            </a:r>
          </a:p>
          <a:p>
            <a:pPr marL="628650" lvl="1" indent="-171450">
              <a:spcAft>
                <a:spcPts val="600"/>
              </a:spcAft>
              <a:buFont typeface="Arial" panose="020B0604020202020204" pitchFamily="34" charset="0"/>
              <a:buChar char="•"/>
            </a:pPr>
            <a:r>
              <a:rPr lang="en-US" baseline="0" dirty="0" smtClean="0"/>
              <a:t>Access to Behavioral Care/Mental Health Care – 67%</a:t>
            </a:r>
          </a:p>
          <a:p>
            <a:pPr marL="628650" lvl="1" indent="-171450">
              <a:spcAft>
                <a:spcPts val="600"/>
              </a:spcAft>
              <a:buFont typeface="Arial" panose="020B0604020202020204" pitchFamily="34" charset="0"/>
              <a:buChar char="•"/>
            </a:pPr>
            <a:r>
              <a:rPr lang="en-US" baseline="0" dirty="0" smtClean="0"/>
              <a:t>Transportation – 67%</a:t>
            </a:r>
          </a:p>
          <a:p>
            <a:pPr marL="171450" indent="-171450">
              <a:spcAft>
                <a:spcPts val="600"/>
              </a:spcAft>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7</a:t>
            </a:fld>
            <a:endParaRPr lang="en-US"/>
          </a:p>
        </p:txBody>
      </p:sp>
    </p:spTree>
    <p:extLst>
      <p:ext uri="{BB962C8B-B14F-4D97-AF65-F5344CB8AC3E}">
        <p14:creationId xmlns:p14="http://schemas.microsoft.com/office/powerpoint/2010/main" val="2116857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Since this presentation is brief and only skims the data, we’ll look at only obesity related hospitalizations per 10,000 population in Hancock County compared to Maine.</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 percentage of hospitalizations for acute myocardial infarction [heart attack] was (statistically) significantly higher for Hancock County than for Maine.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 percentage of stroke hospitalizations was slightly higher in Hancock County compared to the state.</a:t>
            </a:r>
          </a:p>
          <a:p>
            <a:pPr marL="171450" indent="-171450">
              <a:spcAft>
                <a:spcPts val="600"/>
              </a:spcAft>
              <a:buFont typeface="Arial" panose="020B0604020202020204" pitchFamily="34" charset="0"/>
              <a:buChar char="•"/>
            </a:pPr>
            <a:r>
              <a:rPr lang="en-US" baseline="0" dirty="0" smtClean="0"/>
              <a:t>Diabetes hospitalizations were slightly lower in Hancock County compared to the state.</a:t>
            </a:r>
          </a:p>
          <a:p>
            <a:pPr marL="171450" indent="-171450">
              <a:spcAft>
                <a:spcPts val="600"/>
              </a:spcAft>
              <a:buFont typeface="Arial" panose="020B0604020202020204" pitchFamily="34" charset="0"/>
              <a:buChar char="•"/>
            </a:pPr>
            <a:r>
              <a:rPr lang="en-US" baseline="0" dirty="0" smtClean="0"/>
              <a:t>These data are from 2011.</a:t>
            </a:r>
          </a:p>
          <a:p>
            <a:pPr marL="171450" indent="-171450">
              <a:spcAft>
                <a:spcPts val="600"/>
              </a:spcAft>
              <a:buFont typeface="Arial" panose="020B0604020202020204" pitchFamily="34" charset="0"/>
              <a:buChar char="•"/>
            </a:pPr>
            <a:endParaRPr lang="en-US" baseline="0"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Obesity defined via BRFSS U.S. Core – people self-report their height and weight which is used to calculate BMI those above 30 are considered obese.</a:t>
            </a:r>
          </a:p>
          <a:p>
            <a:pPr marL="171450" indent="-171450">
              <a:spcAft>
                <a:spcPts val="600"/>
              </a:spcAft>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9</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We are looking at binge drinking and chronic heavy drinking (alcohol) among adults in this graphic.</a:t>
            </a:r>
          </a:p>
          <a:p>
            <a:pPr marL="171450" indent="-171450">
              <a:spcAft>
                <a:spcPts val="600"/>
              </a:spcAft>
              <a:buFont typeface="Arial" panose="020B0604020202020204" pitchFamily="34" charset="0"/>
              <a:buChar char="•"/>
            </a:pPr>
            <a:r>
              <a:rPr lang="en-US" baseline="0" dirty="0" smtClean="0"/>
              <a:t>Binge drinking is defined as 5 or more drinks on an occasion for men and 4 or more drinks on an occasion for women.</a:t>
            </a:r>
          </a:p>
          <a:p>
            <a:pPr marL="171450" indent="-171450">
              <a:spcAft>
                <a:spcPts val="600"/>
              </a:spcAft>
              <a:buFont typeface="Arial" panose="020B0604020202020204" pitchFamily="34" charset="0"/>
              <a:buChar char="•"/>
            </a:pPr>
            <a:r>
              <a:rPr lang="en-US" baseline="0" dirty="0" smtClean="0"/>
              <a:t>Chronic heavy drinking is defined as 15 or more drinks per week for men and 8 or more drinks per week for women.</a:t>
            </a:r>
          </a:p>
          <a:p>
            <a:pPr marL="171450" indent="-171450">
              <a:spcAft>
                <a:spcPts val="600"/>
              </a:spcAft>
              <a:buFont typeface="Arial" panose="020B0604020202020204" pitchFamily="34" charset="0"/>
              <a:buChar char="•"/>
            </a:pPr>
            <a:r>
              <a:rPr lang="en-US" baseline="0" dirty="0" smtClean="0"/>
              <a:t>The percentage of adults engaging in binge drinking is slightly lower for Hancock County than Maine.</a:t>
            </a:r>
          </a:p>
          <a:p>
            <a:pPr marL="171450" indent="-171450">
              <a:spcAft>
                <a:spcPts val="600"/>
              </a:spcAft>
              <a:buFont typeface="Arial" panose="020B0604020202020204" pitchFamily="34" charset="0"/>
              <a:buChar char="•"/>
            </a:pPr>
            <a:r>
              <a:rPr lang="en-US" baseline="0" dirty="0" smtClean="0"/>
              <a:t>The percentage of adults engaging in chronic heavy drinking is slightly higher for Hancock County than Maine. </a:t>
            </a:r>
          </a:p>
          <a:p>
            <a:pPr marL="171450" indent="-171450">
              <a:spcAft>
                <a:spcPts val="600"/>
              </a:spcAft>
              <a:buFont typeface="Arial" panose="020B0604020202020204" pitchFamily="34" charset="0"/>
              <a:buChar char="•"/>
            </a:pPr>
            <a:r>
              <a:rPr lang="en-US" baseline="0" dirty="0" smtClean="0"/>
              <a:t>Another way to think of these numbers is to think of 16 of every 100 adults binge drinking in Hancock County or 9 of every 100 engage in chronic heavy drinking…..</a:t>
            </a:r>
          </a:p>
          <a:p>
            <a:pPr marL="171450" indent="-171450">
              <a:spcAft>
                <a:spcPts val="600"/>
              </a:spcAft>
              <a:buFont typeface="Arial" panose="020B0604020202020204" pitchFamily="34" charset="0"/>
              <a:buChar char="•"/>
            </a:pPr>
            <a:r>
              <a:rPr lang="en-US" baseline="0" dirty="0" smtClean="0"/>
              <a:t>These data are from 2013.</a:t>
            </a:r>
          </a:p>
        </p:txBody>
      </p:sp>
      <p:sp>
        <p:nvSpPr>
          <p:cNvPr id="4" name="Slide Number Placeholder 3"/>
          <p:cNvSpPr>
            <a:spLocks noGrp="1"/>
          </p:cNvSpPr>
          <p:nvPr>
            <p:ph type="sldNum" sz="quarter" idx="10"/>
          </p:nvPr>
        </p:nvSpPr>
        <p:spPr/>
        <p:txBody>
          <a:bodyPr/>
          <a:lstStyle/>
          <a:p>
            <a:fld id="{5BAA6A29-ACC4-486E-808B-F1490F4756EE}" type="slidenum">
              <a:rPr lang="en-US" smtClean="0"/>
              <a:t>10</a:t>
            </a:fld>
            <a:endParaRPr lang="en-US"/>
          </a:p>
        </p:txBody>
      </p:sp>
    </p:spTree>
    <p:extLst>
      <p:ext uri="{BB962C8B-B14F-4D97-AF65-F5344CB8AC3E}">
        <p14:creationId xmlns:p14="http://schemas.microsoft.com/office/powerpoint/2010/main" val="3686129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a:prstGeom prst="rect">
            <a:avLst/>
          </a:prstGeom>
        </p:spPr>
        <p:txBody>
          <a:bodyPr/>
          <a:lstStyle/>
          <a:p>
            <a:fld id="{4BC1325E-524A-4EAB-BBE5-F511CFAEFD5D}" type="datetimeFigureOut">
              <a:rPr lang="en-US" smtClean="0"/>
              <a:t>10/15/2015</a:t>
            </a:fld>
            <a:endParaRPr lang="en-US"/>
          </a:p>
        </p:txBody>
      </p:sp>
      <p:sp>
        <p:nvSpPr>
          <p:cNvPr id="17" name="Footer Placeholder 16"/>
          <p:cNvSpPr>
            <a:spLocks noGrp="1"/>
          </p:cNvSpPr>
          <p:nvPr>
            <p:ph type="ftr" sz="quarter" idx="11"/>
          </p:nvPr>
        </p:nvSpPr>
        <p:spPr>
          <a:xfrm>
            <a:off x="5410200" y="4205288"/>
            <a:ext cx="1295400" cy="457200"/>
          </a:xfrm>
          <a:prstGeom prst="rect">
            <a:avLst/>
          </a:prstGeo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lvl1pPr>
              <a:defRPr b="1">
                <a:latin typeface="Calibri" panose="020F0502020204030204" pitchFamily="34" charset="0"/>
              </a:defRPr>
            </a:lvl1p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752600"/>
            <a:ext cx="8229600" cy="4325112"/>
          </a:xfrm>
        </p:spPr>
        <p:txBody>
          <a:bodyPr/>
          <a:lstStyle>
            <a:lvl1pPr>
              <a:defRPr>
                <a:solidFill>
                  <a:schemeClr val="tx1"/>
                </a:solidFill>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lvl1pPr>
              <a:defRPr b="1">
                <a:latin typeface="Calibri" panose="020F0502020204030204" pitchFamily="34" charset="0"/>
              </a:defRPr>
            </a:lvl1p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p:txBody>
          <a:bodyPr/>
          <a:lstStyle/>
          <a:p>
            <a:fld id="{E71D7C81-DD6A-4425-9C81-7B2FF1A52F01}" type="slidenum">
              <a:rPr lang="en-US" smtClean="0"/>
              <a:t>‹#›</a:t>
            </a:fld>
            <a:endParaRPr lang="en-US"/>
          </a:p>
        </p:txBody>
      </p:sp>
    </p:spTree>
    <p:extLst>
      <p:ext uri="{BB962C8B-B14F-4D97-AF65-F5344CB8AC3E}">
        <p14:creationId xmlns:p14="http://schemas.microsoft.com/office/powerpoint/2010/main" val="9993482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5" name="Slide Number Placeholder 4"/>
          <p:cNvSpPr>
            <a:spLocks noGrp="1"/>
          </p:cNvSpPr>
          <p:nvPr>
            <p:ph type="sldNum" sz="quarter" idx="12"/>
          </p:nvPr>
        </p:nvSpPr>
        <p:spPr>
          <a:xfrm>
            <a:off x="8174736" y="2272"/>
            <a:ext cx="762000" cy="365760"/>
          </a:xfrm>
        </p:spPr>
        <p:txBody>
          <a:body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p>
            <a:fld id="{E71D7C81-DD6A-4425-9C81-7B2FF1A52F01}" type="slidenum">
              <a:rPr lang="en-US" smtClean="0"/>
              <a:t>‹#›</a:t>
            </a:fld>
            <a:endParaRPr lang="en-US"/>
          </a:p>
        </p:txBody>
      </p:sp>
      <p:sp>
        <p:nvSpPr>
          <p:cNvPr id="8" name="Content Placeholder 2"/>
          <p:cNvSpPr>
            <a:spLocks noGrp="1"/>
          </p:cNvSpPr>
          <p:nvPr>
            <p:ph idx="13"/>
          </p:nvPr>
        </p:nvSpPr>
        <p:spPr>
          <a:xfrm>
            <a:off x="457200" y="1752600"/>
            <a:ext cx="8229600" cy="4325112"/>
          </a:xfrm>
        </p:spPr>
        <p:txBody>
          <a:bodyPr/>
          <a:lstStyle>
            <a:lvl1pPr>
              <a:defRPr>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762000"/>
            <a:ext cx="8229600" cy="10668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2008342"/>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E71D7C81-DD6A-4425-9C81-7B2FF1A52F0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53" r:id="rId3"/>
    <p:sldLayoutId id="2147483750" r:id="rId4"/>
    <p:sldLayoutId id="2147483752" r:id="rId5"/>
  </p:sldLayoutIdLst>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OCOoIa89scCFcw6Pgodml8A6g&amp;url=http://wolframsyndrome.dom.wustl.edu/i-got-2-minutes/&amp;bvm=bv.102537793,d.cWw&amp;psig=AFQjCNEO3dHBBFEpd8RJq79R6B55fwgyUA&amp;ust=1442318146318243"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www.maine.gov/SHNAP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microsoft.com/office/2007/relationships/hdphoto" Target="../media/hdphoto1.wdp"/><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3771" y="1142999"/>
            <a:ext cx="6429829" cy="2057401"/>
          </a:xfrm>
        </p:spPr>
        <p:txBody>
          <a:bodyPr>
            <a:noAutofit/>
          </a:bodyPr>
          <a:lstStyle/>
          <a:p>
            <a:r>
              <a:rPr lang="en-US" sz="5400" dirty="0" smtClean="0">
                <a:latin typeface="Calibri" panose="020F0502020204030204" pitchFamily="34" charset="0"/>
              </a:rPr>
              <a:t>Shared Community Health Needs Assessment (CHNA)</a:t>
            </a:r>
            <a:endParaRPr lang="en-US" sz="5400" dirty="0">
              <a:latin typeface="Calibri" panose="020F0502020204030204" pitchFamily="34" charset="0"/>
            </a:endParaRPr>
          </a:p>
        </p:txBody>
      </p:sp>
      <p:sp>
        <p:nvSpPr>
          <p:cNvPr id="3" name="Subtitle 2"/>
          <p:cNvSpPr>
            <a:spLocks noGrp="1"/>
          </p:cNvSpPr>
          <p:nvPr>
            <p:ph type="subTitle" idx="1"/>
          </p:nvPr>
        </p:nvSpPr>
        <p:spPr>
          <a:xfrm>
            <a:off x="381000" y="4114800"/>
            <a:ext cx="6934200" cy="1752600"/>
          </a:xfrm>
        </p:spPr>
        <p:txBody>
          <a:bodyPr>
            <a:normAutofit fontScale="92500"/>
          </a:bodyPr>
          <a:lstStyle/>
          <a:p>
            <a:pPr algn="l"/>
            <a:r>
              <a:rPr lang="en-US" sz="3600" b="1" dirty="0" smtClean="0">
                <a:solidFill>
                  <a:schemeClr val="accent2">
                    <a:lumMod val="75000"/>
                  </a:schemeClr>
                </a:solidFill>
                <a:latin typeface="Cambria" panose="02040503050406030204" pitchFamily="18" charset="0"/>
              </a:rPr>
              <a:t>Creating The Story </a:t>
            </a:r>
            <a:r>
              <a:rPr lang="en-US" sz="3600" b="1" dirty="0">
                <a:solidFill>
                  <a:schemeClr val="accent2">
                    <a:lumMod val="75000"/>
                  </a:schemeClr>
                </a:solidFill>
                <a:latin typeface="Cambria" panose="02040503050406030204" pitchFamily="18" charset="0"/>
              </a:rPr>
              <a:t>A</a:t>
            </a:r>
            <a:r>
              <a:rPr lang="en-US" sz="3600" b="1" dirty="0" smtClean="0">
                <a:solidFill>
                  <a:schemeClr val="accent2">
                    <a:lumMod val="75000"/>
                  </a:schemeClr>
                </a:solidFill>
                <a:latin typeface="Cambria" panose="02040503050406030204" pitchFamily="18" charset="0"/>
              </a:rPr>
              <a:t>bout Our Data</a:t>
            </a:r>
          </a:p>
          <a:p>
            <a:pPr algn="l"/>
            <a:r>
              <a:rPr lang="en-US" sz="2800" b="1" dirty="0" smtClean="0">
                <a:solidFill>
                  <a:schemeClr val="accent2">
                    <a:lumMod val="75000"/>
                  </a:schemeClr>
                </a:solidFill>
                <a:latin typeface="Cambria" panose="02040503050406030204" pitchFamily="18" charset="0"/>
              </a:rPr>
              <a:t>Hancock County</a:t>
            </a:r>
          </a:p>
          <a:p>
            <a:pPr algn="l"/>
            <a:r>
              <a:rPr lang="en-US" sz="2800" b="1" dirty="0" smtClean="0">
                <a:solidFill>
                  <a:schemeClr val="accent2">
                    <a:lumMod val="75000"/>
                  </a:schemeClr>
                </a:solidFill>
                <a:latin typeface="Cambria" panose="02040503050406030204" pitchFamily="18" charset="0"/>
              </a:rPr>
              <a:t>Fall 2015/Spring 2016</a:t>
            </a:r>
            <a:endParaRPr lang="en-US" sz="2800" b="1" dirty="0">
              <a:solidFill>
                <a:schemeClr val="accent2">
                  <a:lumMod val="75000"/>
                </a:schemeClr>
              </a:solidFill>
              <a:latin typeface="Cambria" panose="02040503050406030204" pitchFamily="18" charset="0"/>
            </a:endParaRPr>
          </a:p>
        </p:txBody>
      </p:sp>
      <p:sp>
        <p:nvSpPr>
          <p:cNvPr id="5" name="Rectangle 4"/>
          <p:cNvSpPr/>
          <p:nvPr/>
        </p:nvSpPr>
        <p:spPr>
          <a:xfrm>
            <a:off x="-1" y="838200"/>
            <a:ext cx="3048000" cy="2362200"/>
          </a:xfrm>
          <a:prstGeom prst="rect">
            <a:avLst/>
          </a:prstGeom>
          <a:solidFill>
            <a:srgbClr val="FED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4" y="914400"/>
            <a:ext cx="2889809" cy="2171700"/>
          </a:xfrm>
          <a:prstGeom prst="rect">
            <a:avLst/>
          </a:prstGeom>
        </p:spPr>
      </p:pic>
    </p:spTree>
    <p:extLst>
      <p:ext uri="{BB962C8B-B14F-4D97-AF65-F5344CB8AC3E}">
        <p14:creationId xmlns:p14="http://schemas.microsoft.com/office/powerpoint/2010/main" val="2122746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Drug &amp; Alcohol Abuse</a:t>
            </a:r>
            <a:br>
              <a:rPr lang="en-US" dirty="0" smtClean="0"/>
            </a:br>
            <a:r>
              <a:rPr lang="en-US" dirty="0" smtClean="0">
                <a:solidFill>
                  <a:schemeClr val="accent2"/>
                </a:solidFill>
              </a:rPr>
              <a:t>Hancock County</a:t>
            </a:r>
            <a:endParaRPr lang="en-US" dirty="0">
              <a:solidFill>
                <a:schemeClr val="accent2"/>
              </a:solidFill>
            </a:endParaRPr>
          </a:p>
        </p:txBody>
      </p:sp>
      <p:sp>
        <p:nvSpPr>
          <p:cNvPr id="4" name="TextBox 3"/>
          <p:cNvSpPr txBox="1"/>
          <p:nvPr/>
        </p:nvSpPr>
        <p:spPr>
          <a:xfrm>
            <a:off x="533399" y="6248400"/>
            <a:ext cx="8305801" cy="276999"/>
          </a:xfrm>
          <a:prstGeom prst="rect">
            <a:avLst/>
          </a:prstGeom>
          <a:noFill/>
        </p:spPr>
        <p:txBody>
          <a:bodyPr wrap="square" rtlCol="0">
            <a:spAutoFit/>
          </a:bodyPr>
          <a:lstStyle/>
          <a:p>
            <a:r>
              <a:rPr lang="en-US" sz="1200" dirty="0"/>
              <a:t>Source: Behavioral Risk Factor Surveillance System  (BRFSS), 2013</a:t>
            </a:r>
          </a:p>
        </p:txBody>
      </p:sp>
      <p:graphicFrame>
        <p:nvGraphicFramePr>
          <p:cNvPr id="6" name="Chart 5"/>
          <p:cNvGraphicFramePr>
            <a:graphicFrameLocks/>
          </p:cNvGraphicFramePr>
          <p:nvPr>
            <p:extLst>
              <p:ext uri="{D42A27DB-BD31-4B8C-83A1-F6EECF244321}">
                <p14:modId xmlns:p14="http://schemas.microsoft.com/office/powerpoint/2010/main" val="3044003961"/>
              </p:ext>
            </p:extLst>
          </p:nvPr>
        </p:nvGraphicFramePr>
        <p:xfrm>
          <a:off x="609600" y="1905000"/>
          <a:ext cx="7772400"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9925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Diabetes</a:t>
            </a:r>
            <a:br>
              <a:rPr lang="en-US" dirty="0" smtClean="0"/>
            </a:br>
            <a:r>
              <a:rPr lang="en-US" dirty="0" smtClean="0">
                <a:solidFill>
                  <a:schemeClr val="accent2"/>
                </a:solidFill>
              </a:rPr>
              <a:t>Hancock County</a:t>
            </a:r>
            <a:endParaRPr lang="en-US" dirty="0"/>
          </a:p>
        </p:txBody>
      </p:sp>
      <p:sp>
        <p:nvSpPr>
          <p:cNvPr id="9" name="TextBox 8"/>
          <p:cNvSpPr txBox="1"/>
          <p:nvPr/>
        </p:nvSpPr>
        <p:spPr>
          <a:xfrm>
            <a:off x="573578" y="6172200"/>
            <a:ext cx="8021782" cy="738664"/>
          </a:xfrm>
          <a:prstGeom prst="rect">
            <a:avLst/>
          </a:prstGeom>
          <a:noFill/>
        </p:spPr>
        <p:txBody>
          <a:bodyPr wrap="square" rtlCol="0">
            <a:spAutoFit/>
          </a:bodyPr>
          <a:lstStyle/>
          <a:p>
            <a:r>
              <a:rPr lang="en-US" sz="1200" dirty="0" smtClean="0"/>
              <a:t>Source for Diabetes prevalence (ever been told): </a:t>
            </a:r>
            <a:r>
              <a:rPr lang="en-US" sz="1200" dirty="0"/>
              <a:t>Behavioral Risk Factor Surveillance System (BRFSS), </a:t>
            </a:r>
            <a:r>
              <a:rPr lang="en-US" sz="1200" dirty="0" smtClean="0"/>
              <a:t>2013</a:t>
            </a:r>
          </a:p>
          <a:p>
            <a:r>
              <a:rPr lang="en-US" sz="1200" dirty="0" smtClean="0"/>
              <a:t>Source for Pre-diabetes </a:t>
            </a:r>
            <a:r>
              <a:rPr lang="en-US" sz="1200" dirty="0"/>
              <a:t>prevalence : Behavioral Risk Factor Surveillance System (BRFSS), 2013</a:t>
            </a:r>
          </a:p>
          <a:p>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98522506"/>
              </p:ext>
            </p:extLst>
          </p:nvPr>
        </p:nvGraphicFramePr>
        <p:xfrm>
          <a:off x="685800" y="1981200"/>
          <a:ext cx="7696200"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49596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Minute Data Review</a:t>
            </a:r>
            <a:endParaRPr lang="en-US" dirty="0"/>
          </a:p>
        </p:txBody>
      </p:sp>
      <p:pic>
        <p:nvPicPr>
          <p:cNvPr id="4" name="Picture 2" descr="http://wolframsyndrome.dom.wustl.edu/wp-content/uploads/2015/01/two-minutes.jpg">
            <a:hlinkClick r:id="rId3"/>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0" y="1524000"/>
            <a:ext cx="4572000" cy="4826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2310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latin typeface="Cambria" panose="02040503050406030204" pitchFamily="18" charset="0"/>
              </a:rPr>
              <a:t/>
            </a:r>
            <a:br>
              <a:rPr lang="en-US" dirty="0" smtClean="0">
                <a:solidFill>
                  <a:schemeClr val="tx1"/>
                </a:solidFill>
                <a:latin typeface="Cambria" panose="02040503050406030204" pitchFamily="18" charset="0"/>
              </a:rPr>
            </a:br>
            <a:r>
              <a:rPr lang="en-US" dirty="0" smtClean="0">
                <a:solidFill>
                  <a:schemeClr val="tx1"/>
                </a:solidFill>
                <a:latin typeface="Cambria" panose="02040503050406030204" pitchFamily="18" charset="0"/>
              </a:rPr>
              <a:t>Creating </a:t>
            </a:r>
            <a:r>
              <a:rPr lang="en-US" dirty="0">
                <a:solidFill>
                  <a:schemeClr val="tx1"/>
                </a:solidFill>
                <a:latin typeface="Cambria" panose="02040503050406030204" pitchFamily="18" charset="0"/>
              </a:rPr>
              <a:t>The Story About Our Data</a:t>
            </a:r>
            <a:r>
              <a:rPr lang="en-US" dirty="0">
                <a:solidFill>
                  <a:schemeClr val="accent2">
                    <a:lumMod val="75000"/>
                  </a:schemeClr>
                </a:solidFill>
                <a:latin typeface="Cambria" panose="02040503050406030204" pitchFamily="18" charset="0"/>
              </a:rPr>
              <a:t/>
            </a:r>
            <a:br>
              <a:rPr lang="en-US" dirty="0">
                <a:solidFill>
                  <a:schemeClr val="accent2">
                    <a:lumMod val="75000"/>
                  </a:schemeClr>
                </a:solidFill>
                <a:latin typeface="Cambria" panose="02040503050406030204" pitchFamily="18" charset="0"/>
              </a:rPr>
            </a:br>
            <a:endParaRPr lang="en-US" dirty="0"/>
          </a:p>
        </p:txBody>
      </p:sp>
      <p:pic>
        <p:nvPicPr>
          <p:cNvPr id="3" name="Picture 4" descr="https://encrypted-tbn2.gstatic.com/images?q=tbn:ANd9GcSkEEpk5c4mUKYiMdpCBQlxPwjvOidIAfIbykLWBbrHb6EG6FE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4244" y="2133600"/>
            <a:ext cx="2657475" cy="17240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95400" y="2133600"/>
            <a:ext cx="3429000" cy="3785652"/>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solidFill>
                  <a:schemeClr val="accent2">
                    <a:lumMod val="75000"/>
                  </a:schemeClr>
                </a:solidFill>
              </a:rPr>
              <a:t>Significant health issues</a:t>
            </a:r>
          </a:p>
          <a:p>
            <a:pPr marL="285750" indent="-285750">
              <a:buFont typeface="Arial" panose="020B0604020202020204" pitchFamily="34" charset="0"/>
              <a:buChar char="•"/>
            </a:pPr>
            <a:endParaRPr lang="en-US" sz="2000" b="1" dirty="0" smtClean="0">
              <a:solidFill>
                <a:schemeClr val="accent2">
                  <a:lumMod val="75000"/>
                </a:schemeClr>
              </a:solidFill>
            </a:endParaRPr>
          </a:p>
          <a:p>
            <a:pPr marL="285750" indent="-285750">
              <a:buFont typeface="Arial" panose="020B0604020202020204" pitchFamily="34" charset="0"/>
              <a:buChar char="•"/>
            </a:pPr>
            <a:r>
              <a:rPr lang="en-US" sz="2000" b="1" dirty="0" smtClean="0">
                <a:solidFill>
                  <a:schemeClr val="accent2">
                    <a:lumMod val="75000"/>
                  </a:schemeClr>
                </a:solidFill>
              </a:rPr>
              <a:t>Health priorities</a:t>
            </a:r>
          </a:p>
          <a:p>
            <a:pPr marL="285750" indent="-285750">
              <a:buFont typeface="Arial" panose="020B0604020202020204" pitchFamily="34" charset="0"/>
              <a:buChar char="•"/>
            </a:pPr>
            <a:endParaRPr lang="en-US" sz="2000" b="1" dirty="0" smtClean="0">
              <a:solidFill>
                <a:schemeClr val="accent2">
                  <a:lumMod val="75000"/>
                </a:schemeClr>
              </a:solidFill>
            </a:endParaRPr>
          </a:p>
          <a:p>
            <a:pPr marL="285750" indent="-285750">
              <a:buFont typeface="Arial" panose="020B0604020202020204" pitchFamily="34" charset="0"/>
              <a:buChar char="•"/>
            </a:pPr>
            <a:r>
              <a:rPr lang="en-US" sz="2000" b="1" dirty="0" smtClean="0">
                <a:solidFill>
                  <a:schemeClr val="accent2">
                    <a:lumMod val="75000"/>
                  </a:schemeClr>
                </a:solidFill>
              </a:rPr>
              <a:t>Resources to address health issues</a:t>
            </a:r>
          </a:p>
          <a:p>
            <a:pPr marL="285750" indent="-285750">
              <a:buFont typeface="Arial" panose="020B0604020202020204" pitchFamily="34" charset="0"/>
              <a:buChar char="•"/>
            </a:pPr>
            <a:endParaRPr lang="en-US" sz="2000" b="1" dirty="0" smtClean="0">
              <a:solidFill>
                <a:schemeClr val="accent2">
                  <a:lumMod val="75000"/>
                </a:schemeClr>
              </a:solidFill>
            </a:endParaRPr>
          </a:p>
          <a:p>
            <a:pPr marL="285750" indent="-285750">
              <a:buFont typeface="Arial" panose="020B0604020202020204" pitchFamily="34" charset="0"/>
              <a:buChar char="•"/>
            </a:pPr>
            <a:r>
              <a:rPr lang="en-US" sz="2000" b="1" dirty="0" smtClean="0">
                <a:solidFill>
                  <a:schemeClr val="accent2">
                    <a:lumMod val="75000"/>
                  </a:schemeClr>
                </a:solidFill>
              </a:rPr>
              <a:t>Perceptions about things where we live, work, learn, and play that affect our health</a:t>
            </a:r>
            <a:endParaRPr lang="en-US" sz="2000" b="1" dirty="0">
              <a:solidFill>
                <a:schemeClr val="accent2">
                  <a:lumMod val="75000"/>
                </a:schemeClr>
              </a:solidFill>
            </a:endParaRPr>
          </a:p>
        </p:txBody>
      </p:sp>
      <p:pic>
        <p:nvPicPr>
          <p:cNvPr id="5" name="Picture 2" descr="http://www.cliparthut.com/clip-arts/578/parking-lot-clip-art-57804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4244" y="4327191"/>
            <a:ext cx="2263103" cy="15920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68462">
            <a:off x="7614503" y="4691454"/>
            <a:ext cx="894929" cy="656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18245">
            <a:off x="7563688" y="5585816"/>
            <a:ext cx="996559" cy="666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9449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08958"/>
            <a:ext cx="2286000" cy="1718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124200" y="834792"/>
            <a:ext cx="5715000" cy="1066800"/>
          </a:xfrm>
        </p:spPr>
        <p:txBody>
          <a:bodyPr>
            <a:noAutofit/>
          </a:bodyPr>
          <a:lstStyle/>
          <a:p>
            <a:r>
              <a:rPr lang="en-US" sz="3400" dirty="0"/>
              <a:t>I’d like to continue the conversation about the </a:t>
            </a:r>
            <a:r>
              <a:rPr lang="en-US" sz="3400" dirty="0" smtClean="0"/>
              <a:t/>
            </a:r>
            <a:br>
              <a:rPr lang="en-US" sz="3400" dirty="0" smtClean="0"/>
            </a:br>
            <a:r>
              <a:rPr lang="en-US" sz="3400" dirty="0" smtClean="0"/>
              <a:t>Shared CHNA…..</a:t>
            </a:r>
            <a:endParaRPr lang="en-US" sz="3400" dirty="0"/>
          </a:p>
        </p:txBody>
      </p:sp>
      <p:sp>
        <p:nvSpPr>
          <p:cNvPr id="3" name="Subtitle 2"/>
          <p:cNvSpPr>
            <a:spLocks noGrp="1"/>
          </p:cNvSpPr>
          <p:nvPr>
            <p:ph idx="4294967295"/>
          </p:nvPr>
        </p:nvSpPr>
        <p:spPr>
          <a:xfrm>
            <a:off x="685800" y="2057400"/>
            <a:ext cx="8229600" cy="4724400"/>
          </a:xfrm>
          <a:solidFill>
            <a:schemeClr val="accent2">
              <a:lumMod val="20000"/>
              <a:lumOff val="80000"/>
            </a:schemeClr>
          </a:solidFill>
        </p:spPr>
        <p:txBody>
          <a:bodyPr>
            <a:normAutofit/>
          </a:bodyPr>
          <a:lstStyle/>
          <a:p>
            <a:pPr marL="109728" indent="0">
              <a:buNone/>
            </a:pPr>
            <a:endParaRPr lang="en-US" sz="2000" dirty="0" smtClean="0">
              <a:latin typeface="Calibri" panose="020F0502020204030204" pitchFamily="34" charset="0"/>
            </a:endParaRPr>
          </a:p>
          <a:p>
            <a:pPr marL="109728" indent="0">
              <a:buNone/>
            </a:pPr>
            <a:r>
              <a:rPr lang="en-US" sz="2000" dirty="0" smtClean="0">
                <a:latin typeface="Calibri" panose="020F0502020204030204" pitchFamily="34" charset="0"/>
              </a:rPr>
              <a:t>Maine </a:t>
            </a:r>
            <a:r>
              <a:rPr lang="en-US" sz="2000" dirty="0">
                <a:latin typeface="Calibri" panose="020F0502020204030204" pitchFamily="34" charset="0"/>
              </a:rPr>
              <a:t>Shared Health Needs Assessment &amp; Planning Process Contacts for Community Engagement – District Liaisons &amp; SHNAPP </a:t>
            </a:r>
            <a:r>
              <a:rPr lang="en-US" sz="2000" dirty="0" smtClean="0">
                <a:latin typeface="Calibri" panose="020F0502020204030204" pitchFamily="34" charset="0"/>
              </a:rPr>
              <a:t>Hospitals</a:t>
            </a:r>
          </a:p>
          <a:p>
            <a:pPr marL="109728" indent="0">
              <a:buNone/>
            </a:pPr>
            <a:endParaRPr lang="en-US" sz="2400" dirty="0">
              <a:latin typeface="Calibri" panose="020F0502020204030204" pitchFamily="34" charset="0"/>
            </a:endParaRPr>
          </a:p>
          <a:p>
            <a:pPr marL="109728" indent="0">
              <a:buNone/>
            </a:pPr>
            <a:endParaRPr lang="en-US" sz="2400" dirty="0" smtClean="0">
              <a:latin typeface="Calibri" panose="020F0502020204030204" pitchFamily="34" charset="0"/>
            </a:endParaRPr>
          </a:p>
          <a:p>
            <a:pPr marL="109728" indent="0">
              <a:buNone/>
            </a:pPr>
            <a:endParaRPr lang="en-US" sz="2400" dirty="0">
              <a:latin typeface="Calibri" panose="020F0502020204030204" pitchFamily="34" charset="0"/>
            </a:endParaRPr>
          </a:p>
          <a:p>
            <a:pPr marL="109728" indent="0">
              <a:buNone/>
            </a:pPr>
            <a:endParaRPr lang="en-US" sz="2400" dirty="0" smtClean="0">
              <a:latin typeface="Calibri" panose="020F0502020204030204" pitchFamily="34" charset="0"/>
            </a:endParaRPr>
          </a:p>
          <a:p>
            <a:pPr marL="109728" indent="0">
              <a:buNone/>
            </a:pPr>
            <a:endParaRPr lang="en-US" sz="2400" dirty="0">
              <a:latin typeface="Calibri" panose="020F0502020204030204" pitchFamily="34" charset="0"/>
            </a:endParaRPr>
          </a:p>
          <a:p>
            <a:pPr marL="109728" indent="0">
              <a:buNone/>
            </a:pPr>
            <a:endParaRPr lang="en-US" sz="2400" dirty="0">
              <a:latin typeface="Calibri" panose="020F0502020204030204" pitchFamily="34" charset="0"/>
            </a:endParaRPr>
          </a:p>
          <a:p>
            <a:pPr marL="109728" indent="0" algn="l">
              <a:buNone/>
            </a:pPr>
            <a:endParaRPr lang="en-US" sz="2200" dirty="0" smtClean="0">
              <a:solidFill>
                <a:schemeClr val="bg2">
                  <a:lumMod val="25000"/>
                </a:schemeClr>
              </a:solidFill>
              <a:latin typeface="Cambria" panose="02040503050406030204" pitchFamily="18" charset="0"/>
            </a:endParaRPr>
          </a:p>
          <a:p>
            <a:pPr marL="109728" indent="0" algn="l">
              <a:buNone/>
            </a:pPr>
            <a:endParaRPr lang="en-US" sz="2200" dirty="0">
              <a:solidFill>
                <a:schemeClr val="bg2">
                  <a:lumMod val="25000"/>
                </a:schemeClr>
              </a:solidFill>
              <a:latin typeface="Cambria" panose="02040503050406030204" pitchFamily="18" charset="0"/>
            </a:endParaRPr>
          </a:p>
          <a:p>
            <a:pPr marL="109728" indent="0" algn="l">
              <a:buNone/>
            </a:pPr>
            <a:r>
              <a:rPr lang="en-US" dirty="0" smtClean="0">
                <a:solidFill>
                  <a:schemeClr val="bg2">
                    <a:lumMod val="25000"/>
                  </a:schemeClr>
                </a:solidFill>
                <a:latin typeface="Cambria" panose="02040503050406030204" pitchFamily="18" charset="0"/>
              </a:rPr>
              <a:t>Shared CHNA Reports: </a:t>
            </a:r>
            <a:r>
              <a:rPr lang="en-US" dirty="0" smtClean="0">
                <a:solidFill>
                  <a:schemeClr val="bg2">
                    <a:lumMod val="25000"/>
                  </a:schemeClr>
                </a:solidFill>
                <a:latin typeface="Cambria" panose="02040503050406030204" pitchFamily="18" charset="0"/>
                <a:hlinkClick r:id="rId4"/>
              </a:rPr>
              <a:t>www.maine.gov/SHNAPP/</a:t>
            </a:r>
            <a:r>
              <a:rPr lang="en-US" dirty="0" smtClean="0">
                <a:solidFill>
                  <a:schemeClr val="bg2">
                    <a:lumMod val="25000"/>
                  </a:schemeClr>
                </a:solidFill>
                <a:latin typeface="Cambria" panose="02040503050406030204" pitchFamily="18" charset="0"/>
              </a:rPr>
              <a:t> </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8970" y="3153508"/>
            <a:ext cx="7024720" cy="2590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8970" y="5756031"/>
            <a:ext cx="7038975"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3956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Maine SHNAPP </a:t>
            </a:r>
            <a:r>
              <a:rPr lang="en-US" dirty="0">
                <a:solidFill>
                  <a:srgbClr val="FF0000"/>
                </a:solidFill>
              </a:rPr>
              <a:t>Funders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3121025" cy="89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206" y="1747837"/>
            <a:ext cx="3998913"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4762" y="3124200"/>
            <a:ext cx="3292475"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4800600"/>
            <a:ext cx="2846387"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4974430"/>
            <a:ext cx="4151313"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02190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0"/>
            <a:ext cx="8229600" cy="762000"/>
          </a:xfrm>
        </p:spPr>
        <p:txBody>
          <a:bodyPr/>
          <a:lstStyle/>
          <a:p>
            <a:r>
              <a:rPr lang="en-US" b="1" dirty="0">
                <a:latin typeface="Calibri" panose="020F0502020204030204" pitchFamily="34" charset="0"/>
              </a:rPr>
              <a:t>Setting the Stage for Our Story</a:t>
            </a:r>
          </a:p>
        </p:txBody>
      </p:sp>
      <p:pic>
        <p:nvPicPr>
          <p:cNvPr id="4103" name="Picture 7" descr="http://plywoodpeople.com/wp-content/uploads/2013/03/documentari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047" y="1378048"/>
            <a:ext cx="7951907" cy="52814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90800" y="3405483"/>
            <a:ext cx="3962400" cy="2308324"/>
          </a:xfrm>
          <a:prstGeom prst="rect">
            <a:avLst/>
          </a:prstGeom>
          <a:noFill/>
        </p:spPr>
        <p:txBody>
          <a:bodyPr wrap="square" rtlCol="0">
            <a:spAutoFit/>
          </a:bodyPr>
          <a:lstStyle/>
          <a:p>
            <a:pPr algn="ctr"/>
            <a:r>
              <a:rPr lang="en-US" b="1" dirty="0">
                <a:solidFill>
                  <a:schemeClr val="bg1"/>
                </a:solidFill>
              </a:rPr>
              <a:t>Shared CHNA data tell a story</a:t>
            </a:r>
          </a:p>
          <a:p>
            <a:pPr algn="ctr"/>
            <a:endParaRPr lang="en-US" b="1" dirty="0">
              <a:solidFill>
                <a:schemeClr val="bg1"/>
              </a:solidFill>
            </a:endParaRPr>
          </a:p>
          <a:p>
            <a:pPr algn="ctr"/>
            <a:r>
              <a:rPr lang="en-US" b="1" dirty="0">
                <a:solidFill>
                  <a:schemeClr val="bg1"/>
                </a:solidFill>
              </a:rPr>
              <a:t>Data interpretation</a:t>
            </a:r>
          </a:p>
          <a:p>
            <a:pPr algn="ctr"/>
            <a:endParaRPr lang="en-US" b="1" dirty="0">
              <a:solidFill>
                <a:schemeClr val="bg1"/>
              </a:solidFill>
            </a:endParaRPr>
          </a:p>
          <a:p>
            <a:pPr algn="ctr"/>
            <a:r>
              <a:rPr lang="en-US" b="1" dirty="0">
                <a:solidFill>
                  <a:schemeClr val="bg1"/>
                </a:solidFill>
              </a:rPr>
              <a:t>Your role in the story</a:t>
            </a:r>
          </a:p>
          <a:p>
            <a:pPr algn="ctr"/>
            <a:endParaRPr lang="en-US" b="1" dirty="0">
              <a:solidFill>
                <a:schemeClr val="bg1"/>
              </a:solidFill>
            </a:endParaRPr>
          </a:p>
          <a:p>
            <a:pPr algn="ctr"/>
            <a:r>
              <a:rPr lang="en-US" b="1" dirty="0">
                <a:solidFill>
                  <a:schemeClr val="bg1"/>
                </a:solidFill>
              </a:rPr>
              <a:t>Pulling it all together</a:t>
            </a:r>
          </a:p>
          <a:p>
            <a:endParaRPr lang="en-US" dirty="0"/>
          </a:p>
        </p:txBody>
      </p:sp>
    </p:spTree>
    <p:extLst>
      <p:ext uri="{BB962C8B-B14F-4D97-AF65-F5344CB8AC3E}">
        <p14:creationId xmlns:p14="http://schemas.microsoft.com/office/powerpoint/2010/main" val="225526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Script</a:t>
            </a:r>
            <a:endParaRPr lang="en-US"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190750"/>
            <a:ext cx="5187921" cy="243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https://www.scenepartnerapp.com/blog/wp-content/uploads/2011/12/DPSActingEditionHiResolution.png"/>
          <p:cNvPicPr>
            <a:picLocks noChangeAspect="1" noChangeArrowheads="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0" b="91481" l="7850" r="100000">
                        <a14:foregroundMark x1="13649" y1="11663" x2="13649" y2="11663"/>
                        <a14:foregroundMark x1="14215" y1="12677" x2="14215" y2="12677"/>
                        <a14:foregroundMark x1="12164" y1="12880" x2="12164" y2="12880"/>
                        <a14:foregroundMark x1="12447" y1="12677" x2="12447" y2="12677"/>
                        <a14:foregroundMark x1="14498" y1="12677" x2="14498" y2="12677"/>
                        <a14:foregroundMark x1="11315" y1="12677" x2="11315" y2="12677"/>
                        <a14:foregroundMark x1="10467" y1="12069" x2="10467" y2="12069"/>
                        <a14:foregroundMark x1="20014" y1="11663" x2="20014" y2="11663"/>
                        <a14:foregroundMark x1="19731" y1="10396" x2="19731" y2="10396"/>
                        <a14:foregroundMark x1="21146" y1="11004" x2="21146" y2="11004"/>
                        <a14:foregroundMark x1="25813" y1="9787" x2="26662" y2="9584"/>
                        <a14:foregroundMark x1="60325" y1="6643" x2="60325" y2="6643"/>
                        <a14:foregroundMark x1="83168" y1="2688" x2="84371" y2="2688"/>
                        <a14:foregroundMark x1="85785" y1="4158" x2="85785" y2="4158"/>
                        <a14:foregroundMark x1="86987" y1="4564" x2="85785" y2="4564"/>
                        <a14:foregroundMark x1="78289" y1="4564" x2="78289" y2="4564"/>
                        <a14:foregroundMark x1="69024" y1="4564" x2="69024" y2="4564"/>
                        <a14:foregroundMark x1="12447" y1="13945" x2="12447" y2="13945"/>
                        <a14:foregroundMark x1="34512" y1="9128" x2="34512" y2="9128"/>
                        <a14:foregroundMark x1="29844" y1="8722" x2="29844" y2="8722"/>
                        <a14:foregroundMark x1="38543" y1="7505" x2="38543" y2="7505"/>
                        <a14:foregroundMark x1="45545" y1="7049" x2="45545" y2="7049"/>
                        <a14:foregroundMark x1="47808" y1="7708" x2="47808" y2="7708"/>
                        <a14:foregroundMark x1="40028" y1="8722" x2="40028" y2="8722"/>
                        <a14:foregroundMark x1="42645" y1="8519" x2="42645" y2="8519"/>
                        <a14:foregroundMark x1="50141" y1="7708" x2="50141" y2="7708"/>
                        <a14:foregroundMark x1="54526" y1="6846" x2="54526" y2="6846"/>
                        <a14:foregroundMark x1="51627" y1="6643" x2="51627" y2="6643"/>
                        <a14:foregroundMark x1="50141" y1="6643" x2="50141" y2="6643"/>
                        <a14:foregroundMark x1="54809" y1="6034" x2="54809" y2="6034"/>
                        <a14:foregroundMark x1="55941" y1="6440" x2="55941" y2="6440"/>
                        <a14:foregroundMark x1="56223" y1="6440" x2="56223" y2="6440"/>
                        <a14:foregroundMark x1="57426" y1="6440" x2="57426" y2="6440"/>
                        <a14:foregroundMark x1="57992" y1="6034" x2="57992" y2="6034"/>
                        <a14:foregroundMark x1="61174" y1="5832" x2="61174" y2="5832"/>
                        <a14:foregroundMark x1="63791" y1="5629" x2="63791" y2="5629"/>
                        <a14:foregroundMark x1="89887" y1="6034" x2="89887" y2="6034"/>
                        <a14:foregroundMark x1="71924" y1="5832" x2="71924" y2="5832"/>
                        <a14:foregroundMark x1="66973" y1="6034" x2="66973" y2="6034"/>
                        <a14:foregroundMark x1="77723" y1="2079" x2="77723" y2="2079"/>
                        <a14:foregroundMark x1="80269" y1="1471" x2="80269" y2="1471"/>
                        <a14:foregroundMark x1="78854" y1="1014" x2="78854" y2="1014"/>
                        <a14:foregroundMark x1="77086" y1="406" x2="77086" y2="406"/>
                        <a14:foregroundMark x1="80905" y1="1268" x2="80905" y2="1268"/>
                        <a14:foregroundMark x1="81754" y1="1014" x2="81754" y2="1014"/>
                        <a14:foregroundMark x1="79986" y1="406" x2="79986" y2="406"/>
                        <a14:foregroundMark x1="88685" y1="5426" x2="88685" y2="5426"/>
                        <a14:foregroundMark x1="93069" y1="5832" x2="93069" y2="5832"/>
                        <a14:foregroundMark x1="92786" y1="5832" x2="92786" y2="5832"/>
                        <a14:backgroundMark x1="82037" y1="87931" x2="82037" y2="87931"/>
                        <a14:backgroundMark x1="57709" y1="811" x2="57709" y2="811"/>
                        <a14:backgroundMark x1="58840" y1="1876" x2="58840" y2="1876"/>
                        <a14:backgroundMark x1="60325" y1="609" x2="60325" y2="609"/>
                        <a14:backgroundMark x1="60608" y1="1673" x2="60608" y2="1673"/>
                      </a14:backgroundRemoval>
                    </a14:imgEffect>
                  </a14:imgLayer>
                </a14:imgProps>
              </a:ext>
              <a:ext uri="{28A0092B-C50C-407E-A947-70E740481C1C}">
                <a14:useLocalDpi xmlns:a14="http://schemas.microsoft.com/office/drawing/2010/main" val="0"/>
              </a:ext>
            </a:extLst>
          </a:blip>
          <a:srcRect l="7248" b="8332"/>
          <a:stretch/>
        </p:blipFill>
        <p:spPr bwMode="auto">
          <a:xfrm>
            <a:off x="5943600" y="3866552"/>
            <a:ext cx="1410964" cy="19447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theater-masks.com/i/masks/comedy_and_tragedy_masks.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6800" y="4141741"/>
            <a:ext cx="1905000" cy="1394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3380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8462">
            <a:off x="5388956" y="4800599"/>
            <a:ext cx="1095375" cy="80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18245">
            <a:off x="6239249" y="4691268"/>
            <a:ext cx="1266825"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Our Task Today….</a:t>
            </a:r>
            <a:endParaRPr lang="en-US" dirty="0"/>
          </a:p>
        </p:txBody>
      </p:sp>
      <p:pic>
        <p:nvPicPr>
          <p:cNvPr id="2050" name="Picture 2" descr="http://www.cliparthut.com/clip-arts/578/parking-lot-clip-art-57804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1880938"/>
            <a:ext cx="3101303" cy="21817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2.gstatic.com/images?q=tbn:ANd9GcSkEEpk5c4mUKYiMdpCBQlxPwjvOidIAfIbykLWBbrHb6EG6FE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708" y="2696151"/>
            <a:ext cx="2657475"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0195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Top health issues for </a:t>
            </a:r>
            <a:r>
              <a:rPr lang="en-US" dirty="0" smtClean="0">
                <a:solidFill>
                  <a:schemeClr val="accent2"/>
                </a:solidFill>
              </a:rPr>
              <a:t>Hancock County</a:t>
            </a:r>
            <a:endParaRPr lang="en-US" dirty="0">
              <a:solidFill>
                <a:schemeClr val="accent2"/>
              </a:solidFill>
            </a:endParaRPr>
          </a:p>
        </p:txBody>
      </p:sp>
      <p:sp>
        <p:nvSpPr>
          <p:cNvPr id="4" name="TextBox 3"/>
          <p:cNvSpPr txBox="1"/>
          <p:nvPr/>
        </p:nvSpPr>
        <p:spPr>
          <a:xfrm>
            <a:off x="533400" y="1905000"/>
            <a:ext cx="8382000" cy="369332"/>
          </a:xfrm>
          <a:prstGeom prst="rect">
            <a:avLst/>
          </a:prstGeom>
          <a:noFill/>
        </p:spPr>
        <p:txBody>
          <a:bodyPr wrap="square" rtlCol="0">
            <a:spAutoFit/>
          </a:bodyPr>
          <a:lstStyle/>
          <a:p>
            <a:r>
              <a:rPr lang="en-US" dirty="0"/>
              <a:t>Stakeholder Survey – </a:t>
            </a:r>
            <a:r>
              <a:rPr lang="en-US" dirty="0" smtClean="0"/>
              <a:t>Total </a:t>
            </a:r>
            <a:r>
              <a:rPr lang="en-US" dirty="0"/>
              <a:t>1,639 surveys;  </a:t>
            </a:r>
            <a:r>
              <a:rPr lang="en-US" dirty="0" smtClean="0"/>
              <a:t>Hancock County 81 surveys</a:t>
            </a:r>
            <a:endParaRPr lang="en-US" dirty="0"/>
          </a:p>
        </p:txBody>
      </p:sp>
      <p:sp>
        <p:nvSpPr>
          <p:cNvPr id="8" name="TextBox 7"/>
          <p:cNvSpPr txBox="1"/>
          <p:nvPr/>
        </p:nvSpPr>
        <p:spPr>
          <a:xfrm>
            <a:off x="685801" y="6390492"/>
            <a:ext cx="3962399" cy="276999"/>
          </a:xfrm>
          <a:prstGeom prst="rect">
            <a:avLst/>
          </a:prstGeom>
          <a:noFill/>
        </p:spPr>
        <p:txBody>
          <a:bodyPr wrap="square" rtlCol="0">
            <a:spAutoFit/>
          </a:bodyPr>
          <a:lstStyle/>
          <a:p>
            <a:r>
              <a:rPr lang="en-US" sz="1200" dirty="0" smtClean="0"/>
              <a:t>Source: Maine SHNAPP Stakeholder Survey, 2015</a:t>
            </a:r>
            <a:endParaRPr lang="en-US" sz="1200" dirty="0"/>
          </a:p>
        </p:txBody>
      </p:sp>
      <p:graphicFrame>
        <p:nvGraphicFramePr>
          <p:cNvPr id="7" name="Chart 6"/>
          <p:cNvGraphicFramePr>
            <a:graphicFrameLocks/>
          </p:cNvGraphicFramePr>
          <p:nvPr>
            <p:extLst>
              <p:ext uri="{D42A27DB-BD31-4B8C-83A1-F6EECF244321}">
                <p14:modId xmlns:p14="http://schemas.microsoft.com/office/powerpoint/2010/main" val="3050933176"/>
              </p:ext>
            </p:extLst>
          </p:nvPr>
        </p:nvGraphicFramePr>
        <p:xfrm>
          <a:off x="762000" y="2274332"/>
          <a:ext cx="7315200" cy="41161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3440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issues affecting where we live, work, learn &amp; play in </a:t>
            </a:r>
            <a:r>
              <a:rPr lang="en-US" dirty="0" smtClean="0">
                <a:solidFill>
                  <a:schemeClr val="accent2"/>
                </a:solidFill>
              </a:rPr>
              <a:t>Hancock County</a:t>
            </a:r>
            <a:endParaRPr lang="en-US" dirty="0">
              <a:solidFill>
                <a:schemeClr val="accent2"/>
              </a:solidFill>
            </a:endParaRPr>
          </a:p>
        </p:txBody>
      </p:sp>
      <p:sp>
        <p:nvSpPr>
          <p:cNvPr id="4" name="TextBox 3"/>
          <p:cNvSpPr txBox="1"/>
          <p:nvPr/>
        </p:nvSpPr>
        <p:spPr>
          <a:xfrm>
            <a:off x="533400" y="1905000"/>
            <a:ext cx="8382000" cy="369332"/>
          </a:xfrm>
          <a:prstGeom prst="rect">
            <a:avLst/>
          </a:prstGeom>
          <a:noFill/>
        </p:spPr>
        <p:txBody>
          <a:bodyPr wrap="square" rtlCol="0">
            <a:spAutoFit/>
          </a:bodyPr>
          <a:lstStyle/>
          <a:p>
            <a:r>
              <a:rPr lang="en-US" dirty="0"/>
              <a:t>Stakeholder Survey – Total 1,639 surveys;  </a:t>
            </a:r>
            <a:r>
              <a:rPr lang="en-US" dirty="0" smtClean="0"/>
              <a:t>Hancock County </a:t>
            </a:r>
            <a:r>
              <a:rPr lang="en-US" dirty="0" smtClean="0"/>
              <a:t>81 surveys</a:t>
            </a:r>
            <a:endParaRPr lang="en-US" dirty="0"/>
          </a:p>
        </p:txBody>
      </p:sp>
      <p:sp>
        <p:nvSpPr>
          <p:cNvPr id="3" name="TextBox 2"/>
          <p:cNvSpPr txBox="1"/>
          <p:nvPr/>
        </p:nvSpPr>
        <p:spPr>
          <a:xfrm>
            <a:off x="533400" y="6324599"/>
            <a:ext cx="4724400" cy="553998"/>
          </a:xfrm>
          <a:prstGeom prst="rect">
            <a:avLst/>
          </a:prstGeom>
          <a:noFill/>
        </p:spPr>
        <p:txBody>
          <a:bodyPr wrap="square" rtlCol="0">
            <a:spAutoFit/>
          </a:bodyPr>
          <a:lstStyle/>
          <a:p>
            <a:r>
              <a:rPr lang="en-US" sz="1200" dirty="0" smtClean="0"/>
              <a:t>Source: Maine </a:t>
            </a:r>
            <a:r>
              <a:rPr lang="en-US" sz="1200" dirty="0"/>
              <a:t>SHNAPP Stakeholder Survey, 2015</a:t>
            </a:r>
          </a:p>
          <a:p>
            <a:endParaRPr lang="en-US" dirty="0"/>
          </a:p>
        </p:txBody>
      </p:sp>
      <p:graphicFrame>
        <p:nvGraphicFramePr>
          <p:cNvPr id="8" name="Chart 7"/>
          <p:cNvGraphicFramePr>
            <a:graphicFrameLocks/>
          </p:cNvGraphicFramePr>
          <p:nvPr>
            <p:extLst>
              <p:ext uri="{D42A27DB-BD31-4B8C-83A1-F6EECF244321}">
                <p14:modId xmlns:p14="http://schemas.microsoft.com/office/powerpoint/2010/main" val="4097120991"/>
              </p:ext>
            </p:extLst>
          </p:nvPr>
        </p:nvGraphicFramePr>
        <p:xfrm>
          <a:off x="609600" y="2274331"/>
          <a:ext cx="7696200" cy="40502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82929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710" y="914400"/>
            <a:ext cx="8229600" cy="1066800"/>
          </a:xfrm>
        </p:spPr>
        <p:txBody>
          <a:bodyPr>
            <a:normAutofit fontScale="90000"/>
          </a:bodyPr>
          <a:lstStyle/>
          <a:p>
            <a:r>
              <a:rPr lang="en-US" dirty="0" smtClean="0"/>
              <a:t>Quick look at data about obesity, drug </a:t>
            </a:r>
            <a:r>
              <a:rPr lang="en-US" dirty="0" smtClean="0"/>
              <a:t>&amp; </a:t>
            </a:r>
            <a:r>
              <a:rPr lang="en-US" dirty="0" smtClean="0"/>
              <a:t>alcohol abuse, and diabetes</a:t>
            </a:r>
            <a:endParaRPr lang="en-US" dirty="0"/>
          </a:p>
        </p:txBody>
      </p:sp>
      <p:pic>
        <p:nvPicPr>
          <p:cNvPr id="3"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6985" y="2819400"/>
            <a:ext cx="3674496" cy="2706878"/>
          </a:xfrm>
          <a:prstGeom prst="rect">
            <a:avLst/>
          </a:prstGeom>
        </p:spPr>
      </p:pic>
    </p:spTree>
    <p:extLst>
      <p:ext uri="{BB962C8B-B14F-4D97-AF65-F5344CB8AC3E}">
        <p14:creationId xmlns:p14="http://schemas.microsoft.com/office/powerpoint/2010/main" val="1578364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Obesity</a:t>
            </a:r>
            <a:br>
              <a:rPr lang="en-US" dirty="0" smtClean="0"/>
            </a:br>
            <a:r>
              <a:rPr lang="en-US" dirty="0" smtClean="0">
                <a:solidFill>
                  <a:schemeClr val="accent2"/>
                </a:solidFill>
              </a:rPr>
              <a:t>Hancock County</a:t>
            </a:r>
            <a:endParaRPr lang="en-US" dirty="0">
              <a:solidFill>
                <a:schemeClr val="accent2"/>
              </a:solidFill>
            </a:endParaRPr>
          </a:p>
        </p:txBody>
      </p:sp>
      <p:sp>
        <p:nvSpPr>
          <p:cNvPr id="3" name="TextBox 2"/>
          <p:cNvSpPr txBox="1"/>
          <p:nvPr/>
        </p:nvSpPr>
        <p:spPr>
          <a:xfrm>
            <a:off x="609600" y="6172200"/>
            <a:ext cx="7848600" cy="830997"/>
          </a:xfrm>
          <a:prstGeom prst="rect">
            <a:avLst/>
          </a:prstGeom>
          <a:noFill/>
        </p:spPr>
        <p:txBody>
          <a:bodyPr wrap="square" rtlCol="0">
            <a:spAutoFit/>
          </a:bodyPr>
          <a:lstStyle/>
          <a:p>
            <a:r>
              <a:rPr lang="en-US" sz="1200" dirty="0" smtClean="0"/>
              <a:t>Source for Acute myocardial infarction hospitalizations per 10,000 population: MHDO, 2011</a:t>
            </a:r>
          </a:p>
          <a:p>
            <a:r>
              <a:rPr lang="en-US" sz="1200" dirty="0"/>
              <a:t>Source for </a:t>
            </a:r>
            <a:r>
              <a:rPr lang="en-US" sz="1200" dirty="0" smtClean="0"/>
              <a:t>Stroke hospitalizations </a:t>
            </a:r>
            <a:r>
              <a:rPr lang="en-US" sz="1200" dirty="0"/>
              <a:t>per 10,000 population: MHDO, </a:t>
            </a:r>
            <a:r>
              <a:rPr lang="en-US" sz="1200" dirty="0" smtClean="0"/>
              <a:t>2011</a:t>
            </a:r>
            <a:endParaRPr lang="en-US" sz="1200" dirty="0"/>
          </a:p>
          <a:p>
            <a:r>
              <a:rPr lang="en-US" sz="1200" dirty="0"/>
              <a:t>Source for </a:t>
            </a:r>
            <a:r>
              <a:rPr lang="en-US" sz="1200" dirty="0" smtClean="0"/>
              <a:t>Diabetes hospitalizations </a:t>
            </a:r>
            <a:r>
              <a:rPr lang="en-US" sz="1200" dirty="0"/>
              <a:t>per 10,000 population: MHDO, </a:t>
            </a:r>
            <a:r>
              <a:rPr lang="en-US" sz="1200" dirty="0" smtClean="0"/>
              <a:t>2011</a:t>
            </a:r>
            <a:endParaRPr lang="en-US" sz="1200" dirty="0"/>
          </a:p>
          <a:p>
            <a:endParaRPr lang="en-US" sz="1200" dirty="0"/>
          </a:p>
        </p:txBody>
      </p:sp>
      <p:graphicFrame>
        <p:nvGraphicFramePr>
          <p:cNvPr id="6" name="Chart 5"/>
          <p:cNvGraphicFramePr>
            <a:graphicFrameLocks/>
          </p:cNvGraphicFramePr>
          <p:nvPr>
            <p:extLst>
              <p:ext uri="{D42A27DB-BD31-4B8C-83A1-F6EECF244321}">
                <p14:modId xmlns:p14="http://schemas.microsoft.com/office/powerpoint/2010/main" val="1374401200"/>
              </p:ext>
            </p:extLst>
          </p:nvPr>
        </p:nvGraphicFramePr>
        <p:xfrm>
          <a:off x="599440" y="1676400"/>
          <a:ext cx="7782560"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9765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Urban</Template>
  <TotalTime>4566</TotalTime>
  <Words>2036</Words>
  <Application>Microsoft Office PowerPoint</Application>
  <PresentationFormat>On-screen Show (4:3)</PresentationFormat>
  <Paragraphs>153</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Urban</vt:lpstr>
      <vt:lpstr>Shared Community Health Needs Assessment (CHNA)</vt:lpstr>
      <vt:lpstr>Maine SHNAPP Funders</vt:lpstr>
      <vt:lpstr>Setting the Stage for Our Story</vt:lpstr>
      <vt:lpstr>The Script</vt:lpstr>
      <vt:lpstr>Our Task Today….</vt:lpstr>
      <vt:lpstr>Top health issues for Hancock County</vt:lpstr>
      <vt:lpstr>Top issues affecting where we live, work, learn &amp; play in Hancock County</vt:lpstr>
      <vt:lpstr>Quick look at data about obesity, drug &amp; alcohol abuse, and diabetes</vt:lpstr>
      <vt:lpstr>Obesity Hancock County</vt:lpstr>
      <vt:lpstr>Drug &amp; Alcohol Abuse Hancock County</vt:lpstr>
      <vt:lpstr> Diabetes Hancock County</vt:lpstr>
      <vt:lpstr>2 Minute Data Review</vt:lpstr>
      <vt:lpstr> Creating The Story About Our Data </vt:lpstr>
      <vt:lpstr>I’d like to continue the conversation about the  Shared CHNA…..</vt:lpstr>
    </vt:vector>
  </TitlesOfParts>
  <Company>MaineGeneral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Maine SHNAPP</dc:title>
  <dc:creator>%username%</dc:creator>
  <cp:lastModifiedBy>%username%</cp:lastModifiedBy>
  <cp:revision>256</cp:revision>
  <cp:lastPrinted>2015-10-02T18:28:17Z</cp:lastPrinted>
  <dcterms:created xsi:type="dcterms:W3CDTF">2015-06-09T16:33:57Z</dcterms:created>
  <dcterms:modified xsi:type="dcterms:W3CDTF">2015-10-15T12:19:42Z</dcterms:modified>
</cp:coreProperties>
</file>